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1"/>
  </p:notesMasterIdLst>
  <p:handoutMasterIdLst>
    <p:handoutMasterId r:id="rId42"/>
  </p:handoutMasterIdLst>
  <p:sldIdLst>
    <p:sldId id="2448" r:id="rId5"/>
    <p:sldId id="2462" r:id="rId6"/>
    <p:sldId id="2474" r:id="rId7"/>
    <p:sldId id="259" r:id="rId8"/>
    <p:sldId id="2479" r:id="rId9"/>
    <p:sldId id="2497" r:id="rId10"/>
    <p:sldId id="2475" r:id="rId11"/>
    <p:sldId id="2478" r:id="rId12"/>
    <p:sldId id="2477" r:id="rId13"/>
    <p:sldId id="2480" r:id="rId14"/>
    <p:sldId id="2463" r:id="rId15"/>
    <p:sldId id="2495" r:id="rId16"/>
    <p:sldId id="2464" r:id="rId17"/>
    <p:sldId id="2498" r:id="rId18"/>
    <p:sldId id="2499" r:id="rId19"/>
    <p:sldId id="2482" r:id="rId20"/>
    <p:sldId id="2502" r:id="rId21"/>
    <p:sldId id="2501" r:id="rId22"/>
    <p:sldId id="2484" r:id="rId23"/>
    <p:sldId id="2467" r:id="rId24"/>
    <p:sldId id="2481" r:id="rId25"/>
    <p:sldId id="2483" r:id="rId26"/>
    <p:sldId id="2489" r:id="rId27"/>
    <p:sldId id="2490" r:id="rId28"/>
    <p:sldId id="2485" r:id="rId29"/>
    <p:sldId id="2465" r:id="rId30"/>
    <p:sldId id="2486" r:id="rId31"/>
    <p:sldId id="2487" r:id="rId32"/>
    <p:sldId id="2488" r:id="rId33"/>
    <p:sldId id="2469" r:id="rId34"/>
    <p:sldId id="2471" r:id="rId35"/>
    <p:sldId id="2472" r:id="rId36"/>
    <p:sldId id="2491" r:id="rId37"/>
    <p:sldId id="2492" r:id="rId38"/>
    <p:sldId id="2493" r:id="rId39"/>
    <p:sldId id="250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2789" autoAdjust="0"/>
  </p:normalViewPr>
  <p:slideViewPr>
    <p:cSldViewPr snapToGrid="0">
      <p:cViewPr>
        <p:scale>
          <a:sx n="66" d="100"/>
          <a:sy n="66" d="100"/>
        </p:scale>
        <p:origin x="840" y="15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5/30/2023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oMath>
                </a14:m>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Choice>
        <mc:Fallback xmlns="">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r>
                  <a:rPr lang="en-US" b="0" i="0" dirty="0">
                    <a:latin typeface="Cambria Math" panose="02040503050406030204" pitchFamily="18" charset="0"/>
                  </a:rPr>
                  <a:t>𝐸[𝑌_0│𝑇=1]</a:t>
                </a:r>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38162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30123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t>
            </a:r>
            <a:r>
              <a:rPr lang="en-US" dirty="0" err="1"/>
              <a:t>mimick</a:t>
            </a:r>
            <a:r>
              <a:rPr lang="en-US" dirty="0"/>
              <a:t> the do operator if we block backdoor paths!</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4657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Modularity assumption : </a:t>
            </a:r>
          </a:p>
          <a:p>
            <a:r>
              <a:rPr lang="en-US" dirty="0"/>
              <a:t>If we intervene on node X, then the only mechanism P(</a:t>
            </a:r>
            <a:r>
              <a:rPr lang="en-US" dirty="0" err="1"/>
              <a:t>X_i</a:t>
            </a:r>
            <a:r>
              <a:rPr lang="en-US" dirty="0"/>
              <a:t>}</a:t>
            </a:r>
            <a:r>
              <a:rPr lang="en-US" dirty="0" err="1"/>
              <a:t>pa_i</a:t>
            </a:r>
            <a:r>
              <a:rPr lang="en-US" dirty="0"/>
              <a:t>) changes. All other mechanisms P(</a:t>
            </a:r>
            <a:r>
              <a:rPr lang="en-US" dirty="0" err="1"/>
              <a:t>x_j|pa_j</a:t>
            </a:r>
            <a:r>
              <a:rPr lang="en-US" dirty="0"/>
              <a:t>) where </a:t>
            </a:r>
            <a:r>
              <a:rPr lang="en-US" dirty="0" err="1"/>
              <a:t>i</a:t>
            </a:r>
            <a:r>
              <a:rPr lang="en-US" dirty="0"/>
              <a:t>=!j remains unchanged.</a:t>
            </a:r>
          </a:p>
          <a:p>
            <a:r>
              <a:rPr lang="en-US" dirty="0"/>
              <a:t>In other words, all the causal mechanisms are modular. Changes are local.</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8250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unobserved so we can’t condition on it)</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82311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help us turn a study with observational data to an RCT.</a:t>
            </a:r>
          </a:p>
          <a:p>
            <a:r>
              <a:rPr lang="en-US" dirty="0"/>
              <a:t>We can test our hypothesis using the </a:t>
            </a:r>
            <a:r>
              <a:rPr lang="en-US" dirty="0" err="1"/>
              <a:t>criterias</a:t>
            </a:r>
            <a:r>
              <a:rPr lang="en-US" dirty="0"/>
              <a:t> and a DAG built on our assumptions.</a:t>
            </a:r>
          </a:p>
          <a:p>
            <a:r>
              <a:rPr lang="en-US" dirty="0"/>
              <a:t>https://12ft.io/proxy?q=https%3A%2F%2Fmedium.data4sci.com%2Fcausal-inference-part-xii-front-door-criterion-38bec5172f3e for example</a:t>
            </a:r>
          </a:p>
          <a:p>
            <a:r>
              <a:rPr lang="en-US" dirty="0"/>
              <a:t>https://github.com/DataForScience/Causality/blob/master/3.4%20-%20Front-Door%20Criterion.ipynb</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21439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89434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rule has a simple syntactic interpretation. Rule 1 permits the addition or deletion of observations. Rule 2 permits the replacement of an intervention with an observation, or vice versa. Rule 3 permits the deletion or addition of interventions. All of these permits are issued under appropriate conditions, which have to be verified in any particular case from the causal diagram.</a:t>
            </a:r>
          </a:p>
          <a:p>
            <a:endParaRPr lang="en-US" dirty="0"/>
          </a:p>
          <a:p>
            <a:r>
              <a:rPr lang="en-US" dirty="0"/>
              <a:t>Do calculus is complete </a:t>
            </a:r>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2257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claimed a gene might be causing ppl to smoke and also to get cancer, explaining the correlation between smoking and lung cancer.</a:t>
            </a:r>
          </a:p>
          <a:p>
            <a:r>
              <a:rPr lang="en-US" dirty="0"/>
              <a:t>He claimed that nothing short of a RCT would settle the issue.</a:t>
            </a:r>
          </a:p>
          <a:p>
            <a:r>
              <a:rPr lang="en-US" dirty="0"/>
              <a:t>That is because if the gene exists equally in the population, if 11 percent of non-smokers have it, then 99 percent of smokers would have it.</a:t>
            </a:r>
          </a:p>
          <a:p>
            <a:r>
              <a:rPr lang="en-US" dirty="0"/>
              <a:t>Also a gene cant explain why ppl who quit smoking have a lower chance of lung cancer.</a:t>
            </a:r>
          </a:p>
          <a:p>
            <a:r>
              <a:rPr lang="en-US" dirty="0"/>
              <a:t>Proof on the web</a:t>
            </a:r>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346331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2051535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The intuition for the difference between P(Y|X) and P(</a:t>
            </a:r>
            <a:r>
              <a:rPr lang="en-US" dirty="0" err="1"/>
              <a:t>Y|do</a:t>
            </a:r>
            <a:r>
              <a:rPr lang="en-US" dirty="0"/>
              <a:t>(X)) is the difference between P(CANCER|SMOKING) and P(CANCER| I gave some random guy 20 cigarettes a day). They are different because I can imagine a situation where P(CANCER|SMOKING) has confounders like P(SMOKING| LESS SPORT) &gt; 0. </a:t>
            </a:r>
          </a:p>
          <a:p>
            <a:r>
              <a:rPr lang="en-US" dirty="0"/>
              <a:t>In P(</a:t>
            </a:r>
            <a:r>
              <a:rPr lang="en-US" dirty="0" err="1"/>
              <a:t>Y|do</a:t>
            </a:r>
            <a:r>
              <a:rPr lang="en-US" dirty="0"/>
              <a:t>(X)) I manually set X=SMOKING and disentangle it from other causal relations as seen in the graph.</a:t>
            </a:r>
          </a:p>
          <a:p>
            <a:endParaRPr lang="en-US" dirty="0"/>
          </a:p>
          <a:p>
            <a:r>
              <a:rPr lang="en-US" b="1" dirty="0"/>
              <a:t>We cant always </a:t>
            </a:r>
            <a:r>
              <a:rPr lang="en-US" b="1" dirty="0" err="1"/>
              <a:t>cocnduct</a:t>
            </a:r>
            <a:r>
              <a:rPr lang="en-US" b="1" dirty="0"/>
              <a:t> a RCT (ethical or variables that cant be directly intervened on)</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66962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74475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427788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242632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90160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533424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2104557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1096410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349679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605376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semi parametric we need to make assumption on the parametric form of the graph.</a:t>
            </a:r>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47379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When intervening, we still look at the entire population, manually set to T=I</a:t>
            </a:r>
          </a:p>
          <a:p>
            <a:r>
              <a:rPr lang="en-US" b="0" i="0" dirty="0">
                <a:solidFill>
                  <a:srgbClr val="333333"/>
                </a:solidFill>
                <a:effectLst/>
                <a:latin typeface="-apple-system"/>
              </a:rPr>
              <a:t>When conditioning, we only look at part of the population.</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75739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90903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Immoralities is the attribute of this sets of graphs which change independence if conditioned on X2.</a:t>
            </a:r>
          </a:p>
          <a:p>
            <a:r>
              <a:rPr lang="en-US" dirty="0"/>
              <a:t>This separates them to two classes of graphs which are Markov equivalent</a:t>
            </a:r>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736444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skeleton is a directed graph turned un-directed.</a:t>
            </a:r>
          </a:p>
          <a:p>
            <a:r>
              <a:rPr lang="en-US" dirty="0"/>
              <a:t>PC is dependent on accurate dependency scores and returns candidates for the true graph based on immoralities.</a:t>
            </a:r>
          </a:p>
          <a:p>
            <a:r>
              <a:rPr lang="en-US" dirty="0"/>
              <a:t>That is the downside. We get several true graphs.</a:t>
            </a:r>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33896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semi parametric we need to make assumption on the parametric form of the graph.</a:t>
            </a:r>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407438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0833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Berkson’s</a:t>
            </a:r>
            <a:r>
              <a:rPr lang="en-US" dirty="0"/>
              <a:t> paradox – someone looking only at celebrities might think that </a:t>
            </a:r>
            <a:r>
              <a:rPr lang="en-US" dirty="0" err="1"/>
              <a:t>theres</a:t>
            </a:r>
            <a:r>
              <a:rPr lang="en-US" dirty="0"/>
              <a:t> a negative correlation between talent and attractiveness but this is because the average celebrity surpass a certain threshold of talent and attractiveness resulting in a negative correlation even though the average celebrity will be more talented and more attractive.</a:t>
            </a:r>
          </a:p>
          <a:p>
            <a:endParaRPr lang="en-US" dirty="0"/>
          </a:p>
          <a:p>
            <a:r>
              <a:rPr lang="en-US" dirty="0"/>
              <a:t>Simpson’s paradox – spurious correlations might result from conditioning on a collider.</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38288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412702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66859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35406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learned what is called a causal </a:t>
            </a:r>
            <a:r>
              <a:rPr lang="en-US" dirty="0" err="1"/>
              <a:t>estimand</a:t>
            </a:r>
            <a:r>
              <a:rPr lang="en-US" dirty="0"/>
              <a:t>. This is the recipe by which we follow to get the estimation for the causal affect.</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839316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Intro to causality</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25.</a:t>
            </a:r>
            <a:r>
              <a:rPr lang="he-IL" dirty="0"/>
              <a:t>0</a:t>
            </a:r>
            <a:r>
              <a:rPr lang="en-US" dirty="0"/>
              <a:t>5.</a:t>
            </a:r>
            <a:r>
              <a:rPr lang="he-IL" dirty="0"/>
              <a:t>2023 </a:t>
            </a:r>
            <a:r>
              <a:rPr lang="en-US" dirty="0"/>
              <a:t> Roy Segal</a:t>
            </a:r>
          </a:p>
        </p:txBody>
      </p:sp>
      <p:sp>
        <p:nvSpPr>
          <p:cNvPr id="2" name="TextBox 1">
            <a:extLst>
              <a:ext uri="{FF2B5EF4-FFF2-40B4-BE49-F238E27FC236}">
                <a16:creationId xmlns:a16="http://schemas.microsoft.com/office/drawing/2014/main" id="{608CBFE9-F48B-D436-7555-4A68775760FA}"/>
              </a:ext>
            </a:extLst>
          </p:cNvPr>
          <p:cNvSpPr txBox="1"/>
          <p:nvPr/>
        </p:nvSpPr>
        <p:spPr>
          <a:xfrm>
            <a:off x="3512343" y="3517751"/>
            <a:ext cx="4190132" cy="1754326"/>
          </a:xfrm>
          <a:prstGeom prst="rect">
            <a:avLst/>
          </a:prstGeom>
          <a:noFill/>
        </p:spPr>
        <p:txBody>
          <a:bodyPr wrap="square" rtlCol="0">
            <a:spAutoFit/>
          </a:bodyPr>
          <a:lstStyle/>
          <a:p>
            <a:r>
              <a:rPr lang="en-US" dirty="0"/>
              <a:t>Based on:</a:t>
            </a:r>
          </a:p>
          <a:p>
            <a:pPr marL="285750" indent="-285750">
              <a:buFont typeface="Arial" panose="020B0604020202020204" pitchFamily="34" charset="0"/>
              <a:buChar char="•"/>
            </a:pPr>
            <a:r>
              <a:rPr lang="en-US" dirty="0"/>
              <a:t>The Book Of Why By Judea Pearl</a:t>
            </a:r>
          </a:p>
          <a:p>
            <a:pPr marL="285750" indent="-285750">
              <a:buFont typeface="Arial" panose="020B0604020202020204" pitchFamily="34" charset="0"/>
              <a:buChar char="•"/>
            </a:pPr>
            <a:r>
              <a:rPr lang="en-US" dirty="0"/>
              <a:t>Brady Neal blog on causality</a:t>
            </a:r>
          </a:p>
          <a:p>
            <a:pPr marL="285750" indent="-285750">
              <a:buFont typeface="Arial" panose="020B0604020202020204" pitchFamily="34" charset="0"/>
              <a:buChar char="•"/>
            </a:pPr>
            <a:r>
              <a:rPr lang="en-US" dirty="0"/>
              <a:t>Causal Inference for the Brave and True blog by Matheus </a:t>
            </a:r>
            <a:r>
              <a:rPr lang="en-US" dirty="0" err="1"/>
              <a:t>Facure</a:t>
            </a:r>
            <a:endParaRPr lang="en-US" dirty="0"/>
          </a:p>
          <a:p>
            <a:pPr marL="285750" indent="-285750">
              <a:buFont typeface="Arial" panose="020B0604020202020204" pitchFamily="34" charset="0"/>
              <a:buChar char="•"/>
            </a:pPr>
            <a:r>
              <a:rPr lang="en-US" dirty="0" err="1"/>
              <a:t>Shawhin</a:t>
            </a:r>
            <a:r>
              <a:rPr lang="en-US" dirty="0"/>
              <a:t> </a:t>
            </a:r>
            <a:r>
              <a:rPr lang="en-US" dirty="0" err="1"/>
              <a:t>Talebi</a:t>
            </a:r>
            <a:r>
              <a:rPr lang="en-US" dirty="0"/>
              <a:t> blog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C94A04-1B95-E3AE-4A86-39C84B52A1ED}"/>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2052" name="Picture 4">
            <a:extLst>
              <a:ext uri="{FF2B5EF4-FFF2-40B4-BE49-F238E27FC236}">
                <a16:creationId xmlns:a16="http://schemas.microsoft.com/office/drawing/2014/main" id="{210C94B6-38A1-5317-3087-79D3FE564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528" y="8059"/>
            <a:ext cx="4481689" cy="680589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B2F7580-15E1-965E-03B1-CF9FD7432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17"/>
            <a:ext cx="6073422" cy="684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0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516367" y="511877"/>
            <a:ext cx="7132320" cy="3108543"/>
          </a:xfrm>
          <a:prstGeom prst="rect">
            <a:avLst/>
          </a:prstGeom>
          <a:noFill/>
        </p:spPr>
        <p:txBody>
          <a:bodyPr wrap="square" rtlCol="0">
            <a:spAutoFit/>
          </a:bodyPr>
          <a:lstStyle/>
          <a:p>
            <a:r>
              <a:rPr lang="en-US" sz="2800" u="sng" dirty="0"/>
              <a:t>Recap</a:t>
            </a:r>
            <a:r>
              <a:rPr lang="en-US" sz="2800" dirty="0"/>
              <a:t> </a:t>
            </a:r>
          </a:p>
          <a:p>
            <a:r>
              <a:rPr lang="en-US" sz="2800" dirty="0"/>
              <a:t>1) Observational data has problems</a:t>
            </a:r>
          </a:p>
          <a:p>
            <a:r>
              <a:rPr lang="en-US" sz="2800" dirty="0"/>
              <a:t>2) Interventional queries can be expressed using graphs and the </a:t>
            </a:r>
            <a:r>
              <a:rPr lang="en-US" sz="2800" i="1" dirty="0"/>
              <a:t>do</a:t>
            </a:r>
            <a:r>
              <a:rPr lang="en-US" sz="2800" dirty="0"/>
              <a:t> operator.</a:t>
            </a:r>
          </a:p>
          <a:p>
            <a:r>
              <a:rPr lang="en-US" sz="2800" dirty="0"/>
              <a:t>3) We can articulate rules for un-confounding if we know the causal graph of a system.</a:t>
            </a:r>
          </a:p>
          <a:p>
            <a:endParaRPr lang="en-US" sz="2800" dirty="0"/>
          </a:p>
        </p:txBody>
      </p:sp>
      <p:sp>
        <p:nvSpPr>
          <p:cNvPr id="5" name="TextBox 4">
            <a:extLst>
              <a:ext uri="{FF2B5EF4-FFF2-40B4-BE49-F238E27FC236}">
                <a16:creationId xmlns:a16="http://schemas.microsoft.com/office/drawing/2014/main" id="{904A3B9B-C18E-4BD9-9B36-A888DD683E0A}"/>
              </a:ext>
            </a:extLst>
          </p:cNvPr>
          <p:cNvSpPr txBox="1"/>
          <p:nvPr/>
        </p:nvSpPr>
        <p:spPr>
          <a:xfrm>
            <a:off x="516367" y="4023360"/>
            <a:ext cx="6497619" cy="1815882"/>
          </a:xfrm>
          <a:prstGeom prst="rect">
            <a:avLst/>
          </a:prstGeom>
          <a:noFill/>
        </p:spPr>
        <p:txBody>
          <a:bodyPr wrap="square" rtlCol="0">
            <a:spAutoFit/>
          </a:bodyPr>
          <a:lstStyle/>
          <a:p>
            <a:r>
              <a:rPr lang="en-US" sz="2800" u="sng" dirty="0"/>
              <a:t>A bit more theory:</a:t>
            </a:r>
          </a:p>
          <a:p>
            <a:r>
              <a:rPr lang="en-US" sz="2800" dirty="0"/>
              <a:t>Back-door and front-door criteria – </a:t>
            </a:r>
          </a:p>
          <a:p>
            <a:r>
              <a:rPr lang="en-US" sz="2800" dirty="0"/>
              <a:t>Can we generalize rules for finding confounders?</a:t>
            </a:r>
          </a:p>
        </p:txBody>
      </p:sp>
    </p:spTree>
    <p:extLst>
      <p:ext uri="{BB962C8B-B14F-4D97-AF65-F5344CB8AC3E}">
        <p14:creationId xmlns:p14="http://schemas.microsoft.com/office/powerpoint/2010/main" val="351206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88489" y="1862554"/>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494852" y="1458248"/>
            <a:ext cx="3571538" cy="369332"/>
          </a:xfrm>
          <a:prstGeom prst="rect">
            <a:avLst/>
          </a:prstGeom>
          <a:noFill/>
        </p:spPr>
        <p:txBody>
          <a:bodyPr wrap="square" rtlCol="0">
            <a:spAutoFit/>
          </a:bodyPr>
          <a:lstStyle/>
          <a:p>
            <a:r>
              <a:rPr lang="en-US" dirty="0"/>
              <a:t>We are here</a:t>
            </a:r>
          </a:p>
        </p:txBody>
      </p:sp>
      <p:sp>
        <p:nvSpPr>
          <p:cNvPr id="5" name="Rectangle 4">
            <a:extLst>
              <a:ext uri="{FF2B5EF4-FFF2-40B4-BE49-F238E27FC236}">
                <a16:creationId xmlns:a16="http://schemas.microsoft.com/office/drawing/2014/main" id="{8794ADBE-A273-32E0-E8FD-A012585E5E9D}"/>
              </a:ext>
            </a:extLst>
          </p:cNvPr>
          <p:cNvSpPr/>
          <p:nvPr/>
        </p:nvSpPr>
        <p:spPr>
          <a:xfrm>
            <a:off x="32273" y="5450553"/>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14AF6C-A65F-390A-CE67-09D9D2E6DA87}"/>
              </a:ext>
            </a:extLst>
          </p:cNvPr>
          <p:cNvSpPr txBox="1"/>
          <p:nvPr/>
        </p:nvSpPr>
        <p:spPr>
          <a:xfrm>
            <a:off x="198783" y="5755341"/>
            <a:ext cx="1533198" cy="369332"/>
          </a:xfrm>
          <a:prstGeom prst="rect">
            <a:avLst/>
          </a:prstGeom>
          <a:noFill/>
        </p:spPr>
        <p:txBody>
          <a:bodyPr wrap="square" rtlCol="0">
            <a:spAutoFit/>
          </a:bodyPr>
          <a:lstStyle/>
          <a:p>
            <a:r>
              <a:rPr lang="en-US" dirty="0"/>
              <a:t>Causal model</a:t>
            </a:r>
          </a:p>
        </p:txBody>
      </p:sp>
      <p:sp>
        <p:nvSpPr>
          <p:cNvPr id="25" name="Arrow: Right 24">
            <a:extLst>
              <a:ext uri="{FF2B5EF4-FFF2-40B4-BE49-F238E27FC236}">
                <a16:creationId xmlns:a16="http://schemas.microsoft.com/office/drawing/2014/main" id="{58A9B49B-5C1B-FA15-3D70-4CC96C3CE450}"/>
              </a:ext>
            </a:extLst>
          </p:cNvPr>
          <p:cNvSpPr/>
          <p:nvPr/>
        </p:nvSpPr>
        <p:spPr>
          <a:xfrm rot="19953352">
            <a:off x="2426984" y="5241992"/>
            <a:ext cx="1749925" cy="3155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 name="TextBox 26">
            <a:extLst>
              <a:ext uri="{FF2B5EF4-FFF2-40B4-BE49-F238E27FC236}">
                <a16:creationId xmlns:a16="http://schemas.microsoft.com/office/drawing/2014/main" id="{3294C3E8-AB93-0E9C-DB34-450B95FB37AB}"/>
              </a:ext>
            </a:extLst>
          </p:cNvPr>
          <p:cNvSpPr txBox="1"/>
          <p:nvPr/>
        </p:nvSpPr>
        <p:spPr>
          <a:xfrm>
            <a:off x="2764715" y="5755341"/>
            <a:ext cx="1301675" cy="369332"/>
          </a:xfrm>
          <a:prstGeom prst="rect">
            <a:avLst/>
          </a:prstGeom>
          <a:noFill/>
        </p:spPr>
        <p:txBody>
          <a:bodyPr wrap="square" rtlCol="0">
            <a:spAutoFit/>
          </a:bodyPr>
          <a:lstStyle/>
          <a:p>
            <a:endParaRPr lang="en-US" dirty="0"/>
          </a:p>
        </p:txBody>
      </p:sp>
      <p:sp>
        <p:nvSpPr>
          <p:cNvPr id="28" name="TextBox 27">
            <a:extLst>
              <a:ext uri="{FF2B5EF4-FFF2-40B4-BE49-F238E27FC236}">
                <a16:creationId xmlns:a16="http://schemas.microsoft.com/office/drawing/2014/main" id="{F3F869CC-13FB-E11A-162B-39556581079C}"/>
              </a:ext>
            </a:extLst>
          </p:cNvPr>
          <p:cNvSpPr txBox="1"/>
          <p:nvPr/>
        </p:nvSpPr>
        <p:spPr>
          <a:xfrm>
            <a:off x="515717" y="6024337"/>
            <a:ext cx="1979407" cy="369332"/>
          </a:xfrm>
          <a:prstGeom prst="rect">
            <a:avLst/>
          </a:prstGeom>
          <a:noFill/>
        </p:spPr>
        <p:txBody>
          <a:bodyPr wrap="square" rtlCol="0">
            <a:spAutoFit/>
          </a:bodyPr>
          <a:lstStyle/>
          <a:p>
            <a:r>
              <a:rPr lang="en-US" dirty="0"/>
              <a:t>(DAG)</a:t>
            </a:r>
          </a:p>
        </p:txBody>
      </p:sp>
      <p:sp>
        <p:nvSpPr>
          <p:cNvPr id="29" name="TextBox 28">
            <a:extLst>
              <a:ext uri="{FF2B5EF4-FFF2-40B4-BE49-F238E27FC236}">
                <a16:creationId xmlns:a16="http://schemas.microsoft.com/office/drawing/2014/main" id="{C8981EBE-79AC-88A5-FA4E-3591DDF28C08}"/>
              </a:ext>
            </a:extLst>
          </p:cNvPr>
          <p:cNvSpPr txBox="1"/>
          <p:nvPr/>
        </p:nvSpPr>
        <p:spPr>
          <a:xfrm>
            <a:off x="352196" y="4333573"/>
            <a:ext cx="1716078" cy="369332"/>
          </a:xfrm>
          <a:prstGeom prst="rect">
            <a:avLst/>
          </a:prstGeom>
          <a:noFill/>
        </p:spPr>
        <p:txBody>
          <a:bodyPr wrap="square" rtlCol="0">
            <a:spAutoFit/>
          </a:bodyPr>
          <a:lstStyle/>
          <a:p>
            <a:r>
              <a:rPr lang="en-US" dirty="0"/>
              <a:t>P(</a:t>
            </a:r>
            <a:r>
              <a:rPr lang="en-US" dirty="0" err="1"/>
              <a:t>Y|do</a:t>
            </a:r>
            <a:r>
              <a:rPr lang="en-US" dirty="0"/>
              <a:t>(X))</a:t>
            </a:r>
          </a:p>
        </p:txBody>
      </p:sp>
    </p:spTree>
    <p:extLst>
      <p:ext uri="{BB962C8B-B14F-4D97-AF65-F5344CB8AC3E}">
        <p14:creationId xmlns:p14="http://schemas.microsoft.com/office/powerpoint/2010/main" val="114134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1707463"/>
            <a:ext cx="12102353" cy="523220"/>
          </a:xfrm>
          <a:prstGeom prst="rect">
            <a:avLst/>
          </a:prstGeom>
          <a:noFill/>
        </p:spPr>
        <p:txBody>
          <a:bodyPr wrap="square" rtlCol="0">
            <a:spAutoFit/>
          </a:bodyPr>
          <a:lstStyle/>
          <a:p>
            <a:r>
              <a:rPr lang="en-US" sz="2800" u="sng" dirty="0"/>
              <a:t>Insights leading to the backdoor and </a:t>
            </a:r>
            <a:r>
              <a:rPr lang="en-US" sz="2800" u="sng" dirty="0" err="1"/>
              <a:t>frontdoor</a:t>
            </a:r>
            <a:r>
              <a:rPr lang="en-US" sz="2800" u="sng" dirty="0"/>
              <a:t> adjustments</a:t>
            </a:r>
            <a:endParaRPr lang="en-US" u="sng" dirty="0"/>
          </a:p>
        </p:txBody>
      </p:sp>
      <p:sp>
        <p:nvSpPr>
          <p:cNvPr id="2" name="TextBox 1">
            <a:extLst>
              <a:ext uri="{FF2B5EF4-FFF2-40B4-BE49-F238E27FC236}">
                <a16:creationId xmlns:a16="http://schemas.microsoft.com/office/drawing/2014/main" id="{5DC21C2A-E824-6732-85E9-4516D32AC2FC}"/>
              </a:ext>
            </a:extLst>
          </p:cNvPr>
          <p:cNvSpPr txBox="1"/>
          <p:nvPr/>
        </p:nvSpPr>
        <p:spPr>
          <a:xfrm>
            <a:off x="301214" y="2582533"/>
            <a:ext cx="11692003" cy="3785652"/>
          </a:xfrm>
          <a:prstGeom prst="rect">
            <a:avLst/>
          </a:prstGeom>
          <a:noFill/>
        </p:spPr>
        <p:txBody>
          <a:bodyPr wrap="square" rtlCol="0">
            <a:spAutoFit/>
          </a:bodyPr>
          <a:lstStyle/>
          <a:p>
            <a:pPr marL="342900" indent="-342900">
              <a:buAutoNum type="alphaLcParenBoth"/>
            </a:pPr>
            <a:r>
              <a:rPr lang="en-US" sz="2400" dirty="0"/>
              <a:t>In a chain junction, A B C, controlling for B prevents information about A from getting to C or vice versa.</a:t>
            </a:r>
          </a:p>
          <a:p>
            <a:pPr marL="342900" indent="-342900">
              <a:buAutoNum type="alphaLcParenBoth"/>
            </a:pPr>
            <a:r>
              <a:rPr lang="en-US" sz="2400" dirty="0"/>
              <a:t>Likewise, in a fork or confounding junction, A B C, controlling for B prevents information about A from getting to C or vice versa. </a:t>
            </a:r>
          </a:p>
          <a:p>
            <a:pPr marL="342900" indent="-342900">
              <a:buAutoNum type="alphaLcParenBoth"/>
            </a:pPr>
            <a:r>
              <a:rPr lang="en-US" sz="2400" dirty="0"/>
              <a:t>Finally, in a collider, A B C, exactly the opposite rules hold. The variables A and C start out independent, so that information about A tells you nothing about C. But if you control for B, then information starts flowing through the “pipe,” due to the explain-away effect. </a:t>
            </a:r>
          </a:p>
          <a:p>
            <a:pPr marL="342900" indent="-342900">
              <a:buAutoNum type="alphaLcParenBoth"/>
            </a:pPr>
            <a:r>
              <a:rPr lang="en-US" sz="2400" dirty="0"/>
              <a:t> Controlling for descendants (or proxies) of a variable is like “partially” controlling for the variable itself. Controlling for a descendant of a mediator partly closes the pipe; controlling for a descendant of a collider partly opens the pipe. </a:t>
            </a:r>
          </a:p>
        </p:txBody>
      </p:sp>
    </p:spTree>
    <p:extLst>
      <p:ext uri="{BB962C8B-B14F-4D97-AF65-F5344CB8AC3E}">
        <p14:creationId xmlns:p14="http://schemas.microsoft.com/office/powerpoint/2010/main" val="420304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2050" name="Picture 2">
            <a:extLst>
              <a:ext uri="{FF2B5EF4-FFF2-40B4-BE49-F238E27FC236}">
                <a16:creationId xmlns:a16="http://schemas.microsoft.com/office/drawing/2014/main" id="{4E1266FA-B3C6-7B54-0AC6-85738AB69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383219"/>
            <a:ext cx="100203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82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4098" name="Picture 2">
            <a:extLst>
              <a:ext uri="{FF2B5EF4-FFF2-40B4-BE49-F238E27FC236}">
                <a16:creationId xmlns:a16="http://schemas.microsoft.com/office/drawing/2014/main" id="{EB7A8C61-00C4-BE58-8518-D6BA3DE4E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426081"/>
            <a:ext cx="94869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627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Backdoor criteria – when can we adjust</a:t>
            </a:r>
            <a:endParaRPr lang="en-US" u="sng" dirty="0"/>
          </a:p>
        </p:txBody>
      </p:sp>
      <p:sp>
        <p:nvSpPr>
          <p:cNvPr id="5" name="TextBox 4">
            <a:extLst>
              <a:ext uri="{FF2B5EF4-FFF2-40B4-BE49-F238E27FC236}">
                <a16:creationId xmlns:a16="http://schemas.microsoft.com/office/drawing/2014/main" id="{42F38A5A-9BE1-1838-47FB-2BE222DA36C8}"/>
              </a:ext>
            </a:extLst>
          </p:cNvPr>
          <p:cNvSpPr txBox="1"/>
          <p:nvPr/>
        </p:nvSpPr>
        <p:spPr>
          <a:xfrm>
            <a:off x="293029" y="1756544"/>
            <a:ext cx="11605942" cy="1938992"/>
          </a:xfrm>
          <a:prstGeom prst="rect">
            <a:avLst/>
          </a:prstGeom>
          <a:noFill/>
        </p:spPr>
        <p:txBody>
          <a:bodyPr wrap="square" rtlCol="0">
            <a:spAutoFit/>
          </a:bodyPr>
          <a:lstStyle/>
          <a:p>
            <a:r>
              <a:rPr lang="en-US" sz="2400" dirty="0">
                <a:solidFill>
                  <a:srgbClr val="374151"/>
                </a:solidFill>
                <a:latin typeface="Söhne"/>
              </a:rPr>
              <a:t>A set of W satisfies the backdoor criterion relative to T and Y if the following are met:</a:t>
            </a:r>
          </a:p>
          <a:p>
            <a:pPr marL="457200" indent="-457200">
              <a:buAutoNum type="arabicParenR"/>
            </a:pPr>
            <a:r>
              <a:rPr lang="en-US" sz="2400" b="0" i="0" dirty="0">
                <a:solidFill>
                  <a:srgbClr val="374151"/>
                </a:solidFill>
                <a:effectLst/>
                <a:latin typeface="Söhne"/>
              </a:rPr>
              <a:t>W blocks all backdoor paths from T to Y.</a:t>
            </a:r>
          </a:p>
          <a:p>
            <a:pPr marL="457200" indent="-457200">
              <a:buAutoNum type="arabicParenR"/>
            </a:pPr>
            <a:r>
              <a:rPr lang="en-US" sz="2400" dirty="0">
                <a:solidFill>
                  <a:srgbClr val="374151"/>
                </a:solidFill>
                <a:latin typeface="Söhne"/>
              </a:rPr>
              <a:t>W does not contain any descendants of T.</a:t>
            </a:r>
          </a:p>
          <a:p>
            <a:r>
              <a:rPr lang="en-US" sz="2400" dirty="0">
                <a:solidFill>
                  <a:srgbClr val="374151"/>
                </a:solidFill>
                <a:latin typeface="Söhne"/>
              </a:rPr>
              <a:t>Given the modularity assumption and that W satisfies the backdoor criterion, we can identify the causal effect of T on Y:</a:t>
            </a:r>
            <a:endParaRPr lang="en-US" sz="2400" b="0" i="0" dirty="0">
              <a:solidFill>
                <a:srgbClr val="374151"/>
              </a:solidFill>
              <a:effectLst/>
              <a:latin typeface="Söhne"/>
            </a:endParaRPr>
          </a:p>
        </p:txBody>
      </p:sp>
      <p:pic>
        <p:nvPicPr>
          <p:cNvPr id="13" name="Picture 12">
            <a:extLst>
              <a:ext uri="{FF2B5EF4-FFF2-40B4-BE49-F238E27FC236}">
                <a16:creationId xmlns:a16="http://schemas.microsoft.com/office/drawing/2014/main" id="{A9E3DB15-43E1-C4E0-6DC6-D30EF65CA78F}"/>
              </a:ext>
            </a:extLst>
          </p:cNvPr>
          <p:cNvPicPr>
            <a:picLocks noChangeAspect="1"/>
          </p:cNvPicPr>
          <p:nvPr/>
        </p:nvPicPr>
        <p:blipFill>
          <a:blip r:embed="rId3"/>
          <a:stretch>
            <a:fillRect/>
          </a:stretch>
        </p:blipFill>
        <p:spPr>
          <a:xfrm>
            <a:off x="2522435" y="4628955"/>
            <a:ext cx="6105198" cy="818450"/>
          </a:xfrm>
          <a:prstGeom prst="rect">
            <a:avLst/>
          </a:prstGeom>
        </p:spPr>
      </p:pic>
    </p:spTree>
    <p:extLst>
      <p:ext uri="{BB962C8B-B14F-4D97-AF65-F5344CB8AC3E}">
        <p14:creationId xmlns:p14="http://schemas.microsoft.com/office/powerpoint/2010/main" val="272585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a:t>
            </a:r>
            <a:endParaRPr lang="en-US" u="sng" dirty="0"/>
          </a:p>
        </p:txBody>
      </p:sp>
      <p:pic>
        <p:nvPicPr>
          <p:cNvPr id="6146" name="Picture 2">
            <a:extLst>
              <a:ext uri="{FF2B5EF4-FFF2-40B4-BE49-F238E27FC236}">
                <a16:creationId xmlns:a16="http://schemas.microsoft.com/office/drawing/2014/main" id="{3064B0D9-9362-9F88-C7F4-30C9E8442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14" y="1363827"/>
            <a:ext cx="7033372" cy="33529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1C4FC9F-1250-6847-4E81-45F659D5986C}"/>
                  </a:ext>
                </a:extLst>
              </p:cNvPr>
              <p:cNvSpPr txBox="1"/>
              <p:nvPr/>
            </p:nvSpPr>
            <p:spPr>
              <a:xfrm>
                <a:off x="424925" y="4803110"/>
                <a:ext cx="8208086" cy="1827295"/>
              </a:xfrm>
              <a:prstGeom prst="rect">
                <a:avLst/>
              </a:prstGeom>
              <a:noFill/>
            </p:spPr>
            <p:txBody>
              <a:bodyPr wrap="square" rtlCol="0">
                <a:spAutoFit/>
              </a:bodyPr>
              <a:lstStyle/>
              <a:p>
                <a14:m>
                  <m:oMath xmlns:m="http://schemas.openxmlformats.org/officeDocument/2006/math">
                    <m:limUpp>
                      <m:limUppPr>
                        <m:ctrlPr>
                          <a:rPr lang="en-US" sz="2400" b="0" i="1" smtClean="0">
                            <a:latin typeface="Cambria Math" panose="02040503050406030204" pitchFamily="18" charset="0"/>
                          </a:rPr>
                        </m:ctrlPr>
                      </m:limUppPr>
                      <m:e>
                        <m:groupChr>
                          <m:groupChrPr>
                            <m:chr m:val="⏞"/>
                            <m:pos m:val="top"/>
                            <m:vertJc m:val="bot"/>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e>
                        </m:groupChr>
                      </m:e>
                      <m:lim>
                        <m:r>
                          <a:rPr lang="en-US" sz="2400" b="0" i="1" smtClean="0">
                            <a:latin typeface="Cambria Math" panose="02040503050406030204" pitchFamily="18" charset="0"/>
                          </a:rPr>
                          <m:t>𝐺𝑜𝑎𝑙</m:t>
                        </m:r>
                      </m:lim>
                    </m:limUp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𝑚</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𝑡</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1</m:t>
                            </m:r>
                          </m:lim>
                        </m:limLow>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𝑚</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2</m:t>
                            </m:r>
                          </m:lim>
                        </m:limLow>
                      </m:e>
                    </m:nary>
                    <m:r>
                      <a:rPr lang="en-US" sz="2400" b="0" i="1" smtClean="0">
                        <a:latin typeface="Cambria Math" panose="02040503050406030204" pitchFamily="18" charset="0"/>
                      </a:rPr>
                      <m:t>=</m:t>
                    </m:r>
                  </m:oMath>
                </a14:m>
                <a:r>
                  <a:rPr lang="en-US" sz="2400" dirty="0"/>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𝑚</m:t>
                        </m:r>
                      </m:sub>
                      <m:sup/>
                      <m:e>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𝑁𝑜</m:t>
                            </m:r>
                            <m:r>
                              <a:rPr lang="en-US" sz="2400" b="0" i="1" smtClean="0">
                                <a:latin typeface="Cambria Math" panose="02040503050406030204" pitchFamily="18" charset="0"/>
                              </a:rPr>
                              <m:t> </m:t>
                            </m:r>
                            <m:r>
                              <a:rPr lang="en-US" sz="2400" b="0" i="1" smtClean="0">
                                <a:latin typeface="Cambria Math" panose="02040503050406030204" pitchFamily="18" charset="0"/>
                              </a:rPr>
                              <m:t>𝑏𝑎𝑐𝑘𝑑𝑜𝑜𝑟</m:t>
                            </m:r>
                          </m:lim>
                        </m:limLow>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𝐵𝑎𝑐𝑘𝑑𝑜𝑜𝑟</m:t>
                            </m:r>
                          </m:lim>
                        </m:limLow>
                      </m:e>
                    </m:nary>
                  </m:oMath>
                </a14:m>
                <a:endParaRPr lang="en-US" sz="2400" dirty="0"/>
              </a:p>
            </p:txBody>
          </p:sp>
        </mc:Choice>
        <mc:Fallback>
          <p:sp>
            <p:nvSpPr>
              <p:cNvPr id="6" name="TextBox 5">
                <a:extLst>
                  <a:ext uri="{FF2B5EF4-FFF2-40B4-BE49-F238E27FC236}">
                    <a16:creationId xmlns:a16="http://schemas.microsoft.com/office/drawing/2014/main" id="{91C4FC9F-1250-6847-4E81-45F659D5986C}"/>
                  </a:ext>
                </a:extLst>
              </p:cNvPr>
              <p:cNvSpPr txBox="1">
                <a:spLocks noRot="1" noChangeAspect="1" noMove="1" noResize="1" noEditPoints="1" noAdjustHandles="1" noChangeArrowheads="1" noChangeShapeType="1" noTextEdit="1"/>
              </p:cNvSpPr>
              <p:nvPr/>
            </p:nvSpPr>
            <p:spPr>
              <a:xfrm>
                <a:off x="424925" y="4803110"/>
                <a:ext cx="8208086" cy="1827295"/>
              </a:xfrm>
              <a:prstGeom prst="rect">
                <a:avLst/>
              </a:prstGeom>
              <a:blipFill>
                <a:blip r:embed="rId4"/>
                <a:stretch>
                  <a:fillRect l="-5795" b="-30667"/>
                </a:stretch>
              </a:blipFill>
            </p:spPr>
            <p:txBody>
              <a:bodyPr/>
              <a:lstStyle/>
              <a:p>
                <a:r>
                  <a:rPr lang="en-US">
                    <a:noFill/>
                  </a:rPr>
                  <a:t> </a:t>
                </a:r>
              </a:p>
            </p:txBody>
          </p:sp>
        </mc:Fallback>
      </mc:AlternateContent>
    </p:spTree>
    <p:extLst>
      <p:ext uri="{BB962C8B-B14F-4D97-AF65-F5344CB8AC3E}">
        <p14:creationId xmlns:p14="http://schemas.microsoft.com/office/powerpoint/2010/main" val="148569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 – when can we adjust</a:t>
            </a:r>
            <a:endParaRPr lang="en-US" u="sng"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DC21C2A-E824-6732-85E9-4516D32AC2FC}"/>
                  </a:ext>
                </a:extLst>
              </p:cNvPr>
              <p:cNvSpPr txBox="1"/>
              <p:nvPr/>
            </p:nvSpPr>
            <p:spPr>
              <a:xfrm>
                <a:off x="301214" y="1626453"/>
                <a:ext cx="11692003" cy="3949671"/>
              </a:xfrm>
              <a:prstGeom prst="rect">
                <a:avLst/>
              </a:prstGeom>
              <a:noFill/>
            </p:spPr>
            <p:txBody>
              <a:bodyPr wrap="square" rtlCol="0">
                <a:spAutoFit/>
              </a:bodyPr>
              <a:lstStyle/>
              <a:p>
                <a:r>
                  <a:rPr lang="en-US" sz="2400" b="0" i="0" dirty="0">
                    <a:solidFill>
                      <a:srgbClr val="374151"/>
                    </a:solidFill>
                    <a:effectLst/>
                    <a:latin typeface="Söhne"/>
                  </a:rPr>
                  <a:t>A set of variables M satisfies the </a:t>
                </a:r>
                <a:r>
                  <a:rPr lang="en-US" sz="2400" b="0" i="0" dirty="0" err="1">
                    <a:solidFill>
                      <a:srgbClr val="374151"/>
                    </a:solidFill>
                    <a:effectLst/>
                    <a:latin typeface="Söhne"/>
                  </a:rPr>
                  <a:t>frontdoor</a:t>
                </a:r>
                <a:r>
                  <a:rPr lang="en-US" sz="2400" b="0" i="0" dirty="0">
                    <a:solidFill>
                      <a:srgbClr val="374151"/>
                    </a:solidFill>
                    <a:effectLst/>
                    <a:latin typeface="Söhne"/>
                  </a:rPr>
                  <a:t> criterion relative to T and Y if th</a:t>
                </a:r>
                <a:r>
                  <a:rPr lang="en-US" sz="2400" dirty="0">
                    <a:solidFill>
                      <a:srgbClr val="374151"/>
                    </a:solidFill>
                    <a:latin typeface="Söhne"/>
                  </a:rPr>
                  <a:t>e following are true:</a:t>
                </a:r>
              </a:p>
              <a:p>
                <a:pPr marL="457200" indent="-457200">
                  <a:buAutoNum type="arabicParenR"/>
                </a:pPr>
                <a:r>
                  <a:rPr lang="en-US" sz="2400" b="0" i="0" dirty="0">
                    <a:solidFill>
                      <a:srgbClr val="374151"/>
                    </a:solidFill>
                    <a:effectLst/>
                    <a:latin typeface="Söhne"/>
                  </a:rPr>
                  <a:t>M completely mediates the effect of T on Y (all casual paths from T to Y goes through M)</a:t>
                </a:r>
              </a:p>
              <a:p>
                <a:pPr marL="457200" indent="-457200">
                  <a:buAutoNum type="arabicParenR"/>
                </a:pPr>
                <a:r>
                  <a:rPr lang="en-US" sz="2400" dirty="0">
                    <a:solidFill>
                      <a:srgbClr val="374151"/>
                    </a:solidFill>
                    <a:latin typeface="Söhne"/>
                  </a:rPr>
                  <a:t>There is no unblocked backdoor path from T to M. </a:t>
                </a:r>
              </a:p>
              <a:p>
                <a:pPr marL="457200" indent="-457200">
                  <a:buAutoNum type="arabicParenR"/>
                </a:pPr>
                <a:r>
                  <a:rPr lang="en-US" sz="2400" b="0" i="0" dirty="0">
                    <a:solidFill>
                      <a:srgbClr val="374151"/>
                    </a:solidFill>
                    <a:effectLst/>
                    <a:latin typeface="Söhne"/>
                  </a:rPr>
                  <a:t>All backdoor paths form M to Y are blocked by T.</a:t>
                </a:r>
              </a:p>
              <a:p>
                <a:endParaRPr lang="en-US" sz="2400" dirty="0">
                  <a:solidFill>
                    <a:srgbClr val="374151"/>
                  </a:solidFill>
                  <a:latin typeface="Söhne"/>
                </a:endParaRPr>
              </a:p>
              <a:p>
                <a:r>
                  <a:rPr lang="en-US" sz="2400" dirty="0">
                    <a:solidFill>
                      <a:srgbClr val="374151"/>
                    </a:solidFill>
                    <a:latin typeface="Söhne"/>
                  </a:rPr>
                  <a:t>If (Y,M,Y) satisfies the </a:t>
                </a:r>
                <a:r>
                  <a:rPr lang="en-US" sz="2400" dirty="0" err="1">
                    <a:solidFill>
                      <a:srgbClr val="374151"/>
                    </a:solidFill>
                    <a:latin typeface="Söhne"/>
                  </a:rPr>
                  <a:t>frontdoor</a:t>
                </a:r>
                <a:r>
                  <a:rPr lang="en-US" sz="2400" dirty="0">
                    <a:solidFill>
                      <a:srgbClr val="374151"/>
                    </a:solidFill>
                    <a:latin typeface="Söhne"/>
                  </a:rPr>
                  <a:t> criterion, and we have positivity, then:</a:t>
                </a:r>
              </a:p>
              <a:p>
                <a:endParaRPr lang="en-US" sz="2400" dirty="0">
                  <a:solidFill>
                    <a:srgbClr val="374151"/>
                  </a:solidFill>
                  <a:latin typeface="Söhne"/>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e>
                      </m:nary>
                    </m:oMath>
                  </m:oMathPara>
                </a14:m>
                <a:endParaRPr lang="en-US" sz="2400" dirty="0"/>
              </a:p>
            </p:txBody>
          </p:sp>
        </mc:Choice>
        <mc:Fallback>
          <p:sp>
            <p:nvSpPr>
              <p:cNvPr id="2" name="TextBox 1">
                <a:extLst>
                  <a:ext uri="{FF2B5EF4-FFF2-40B4-BE49-F238E27FC236}">
                    <a16:creationId xmlns:a16="http://schemas.microsoft.com/office/drawing/2014/main" id="{5DC21C2A-E824-6732-85E9-4516D32AC2FC}"/>
                  </a:ext>
                </a:extLst>
              </p:cNvPr>
              <p:cNvSpPr txBox="1">
                <a:spLocks noRot="1" noChangeAspect="1" noMove="1" noResize="1" noEditPoints="1" noAdjustHandles="1" noChangeArrowheads="1" noChangeShapeType="1" noTextEdit="1"/>
              </p:cNvSpPr>
              <p:nvPr/>
            </p:nvSpPr>
            <p:spPr>
              <a:xfrm>
                <a:off x="301214" y="1626453"/>
                <a:ext cx="11692003" cy="3949671"/>
              </a:xfrm>
              <a:prstGeom prst="rect">
                <a:avLst/>
              </a:prstGeom>
              <a:blipFill>
                <a:blip r:embed="rId3"/>
                <a:stretch>
                  <a:fillRect l="-834" t="-1235"/>
                </a:stretch>
              </a:blipFill>
            </p:spPr>
            <p:txBody>
              <a:bodyPr/>
              <a:lstStyle/>
              <a:p>
                <a:r>
                  <a:rPr lang="en-US">
                    <a:noFill/>
                  </a:rPr>
                  <a:t> </a:t>
                </a:r>
              </a:p>
            </p:txBody>
          </p:sp>
        </mc:Fallback>
      </mc:AlternateContent>
    </p:spTree>
    <p:extLst>
      <p:ext uri="{BB962C8B-B14F-4D97-AF65-F5344CB8AC3E}">
        <p14:creationId xmlns:p14="http://schemas.microsoft.com/office/powerpoint/2010/main" val="81743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2905780"/>
            <a:ext cx="12102353" cy="523220"/>
          </a:xfrm>
          <a:prstGeom prst="rect">
            <a:avLst/>
          </a:prstGeom>
          <a:noFill/>
        </p:spPr>
        <p:txBody>
          <a:bodyPr wrap="square" rtlCol="0">
            <a:spAutoFit/>
          </a:bodyPr>
          <a:lstStyle/>
          <a:p>
            <a:r>
              <a:rPr lang="en-US" sz="2800" u="sng" dirty="0"/>
              <a:t>But if we have a DAG that doesn’t satisfy the backdoor and front door criteria?</a:t>
            </a:r>
            <a:endParaRPr lang="en-US" u="sng" dirty="0"/>
          </a:p>
        </p:txBody>
      </p:sp>
    </p:spTree>
    <p:extLst>
      <p:ext uri="{BB962C8B-B14F-4D97-AF65-F5344CB8AC3E}">
        <p14:creationId xmlns:p14="http://schemas.microsoft.com/office/powerpoint/2010/main" val="301541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ople working on ideas">
            <a:extLst>
              <a:ext uri="{FF2B5EF4-FFF2-40B4-BE49-F238E27FC236}">
                <a16:creationId xmlns:a16="http://schemas.microsoft.com/office/drawing/2014/main" id="{204EBEAA-F071-2B59-18C1-E6C1D18E9AD5}"/>
              </a:ext>
            </a:extLst>
          </p:cNvPr>
          <p:cNvPicPr>
            <a:picLocks noChangeAspect="1"/>
          </p:cNvPicPr>
          <p:nvPr/>
        </p:nvPicPr>
        <p:blipFill rotWithShape="1">
          <a:blip r:embed="rId2"/>
          <a:srcRect l="16903" r="24876" b="2"/>
          <a:stretch/>
        </p:blipFill>
        <p:spPr>
          <a:xfrm>
            <a:off x="20" y="10"/>
            <a:ext cx="6095980" cy="6857990"/>
          </a:xfrm>
          <a:prstGeom prst="parallelogram">
            <a:avLst/>
          </a:prstGeom>
          <a:noFill/>
          <a:effectLst/>
        </p:spPr>
      </p:pic>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19" y="642927"/>
            <a:ext cx="4846320" cy="1435947"/>
          </a:xfrm>
        </p:spPr>
        <p:txBody>
          <a:bodyPr anchor="t">
            <a:normAutofit/>
          </a:bodyPr>
          <a:lstStyle/>
          <a:p>
            <a:r>
              <a:rPr lang="en-US" dirty="0"/>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normAutofit/>
          </a:bodyPr>
          <a:lstStyle/>
          <a:p>
            <a:r>
              <a:rPr lang="en-US" dirty="0"/>
              <a:t>MOTIVATION</a:t>
            </a:r>
          </a:p>
          <a:p>
            <a:r>
              <a:rPr lang="en-US" dirty="0"/>
              <a:t>THE PROBLEM</a:t>
            </a:r>
          </a:p>
          <a:p>
            <a:r>
              <a:rPr lang="en-US" dirty="0"/>
              <a:t>A SOLUTION</a:t>
            </a:r>
          </a:p>
          <a:p>
            <a:r>
              <a:rPr lang="en-US" dirty="0"/>
              <a:t>WHAT CAN WE DO WITH IT</a:t>
            </a:r>
          </a:p>
          <a:p>
            <a:r>
              <a:rPr lang="en-US" dirty="0"/>
              <a:t>EXAMPLE WITH NEUROSCIENCE</a:t>
            </a:r>
          </a:p>
          <a:p>
            <a:r>
              <a:rPr lang="en-US" dirty="0"/>
              <a:t>DISCUSSION</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20</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505004"/>
            <a:ext cx="12102353" cy="523220"/>
          </a:xfrm>
          <a:prstGeom prst="rect">
            <a:avLst/>
          </a:prstGeom>
          <a:noFill/>
        </p:spPr>
        <p:txBody>
          <a:bodyPr wrap="square" rtlCol="0">
            <a:spAutoFit/>
          </a:bodyPr>
          <a:lstStyle/>
          <a:p>
            <a:r>
              <a:rPr lang="en-US" sz="2800" u="sng" dirty="0"/>
              <a:t>Pearl’s </a:t>
            </a:r>
            <a:r>
              <a:rPr lang="en-US" sz="2800" i="1" u="sng" dirty="0"/>
              <a:t>do</a:t>
            </a:r>
            <a:r>
              <a:rPr lang="en-US" sz="2800" u="sng" dirty="0"/>
              <a:t>-calculus</a:t>
            </a:r>
            <a:endParaRPr lang="en-US" u="sng" dirty="0"/>
          </a:p>
        </p:txBody>
      </p:sp>
      <p:sp>
        <p:nvSpPr>
          <p:cNvPr id="6" name="TextBox 5">
            <a:extLst>
              <a:ext uri="{FF2B5EF4-FFF2-40B4-BE49-F238E27FC236}">
                <a16:creationId xmlns:a16="http://schemas.microsoft.com/office/drawing/2014/main" id="{04F5CC44-35E2-E970-92DF-B80F17657814}"/>
              </a:ext>
            </a:extLst>
          </p:cNvPr>
          <p:cNvSpPr txBox="1"/>
          <p:nvPr/>
        </p:nvSpPr>
        <p:spPr>
          <a:xfrm>
            <a:off x="89647" y="1075994"/>
            <a:ext cx="6185648" cy="369332"/>
          </a:xfrm>
          <a:prstGeom prst="rect">
            <a:avLst/>
          </a:prstGeom>
          <a:noFill/>
        </p:spPr>
        <p:txBody>
          <a:bodyPr wrap="square" rtlCol="0">
            <a:spAutoFit/>
          </a:bodyPr>
          <a:lstStyle/>
          <a:p>
            <a:r>
              <a:rPr lang="en-US" dirty="0"/>
              <a:t>Allow us to identify any causal quantity that is identifiable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5F6C84-A668-3C0C-9EEA-74FEAE11F024}"/>
                  </a:ext>
                </a:extLst>
              </p:cNvPr>
              <p:cNvSpPr txBox="1"/>
              <p:nvPr/>
            </p:nvSpPr>
            <p:spPr>
              <a:xfrm>
                <a:off x="279699" y="1796527"/>
                <a:ext cx="11632602" cy="4286430"/>
              </a:xfrm>
              <a:prstGeom prst="rect">
                <a:avLst/>
              </a:prstGeom>
              <a:noFill/>
            </p:spPr>
            <p:txBody>
              <a:bodyPr wrap="square" rtlCol="0">
                <a:spAutoFit/>
              </a:bodyPr>
              <a:lstStyle/>
              <a:p>
                <a:r>
                  <a:rPr lang="en-US" u="sng" dirty="0"/>
                  <a:t>Rule 1:</a:t>
                </a:r>
              </a:p>
              <a:p>
                <a:r>
                  <a:rPr lang="en-US" dirty="0"/>
                  <a:t>When we observe a variable W that is irrelevant to Y (possibly conditional on other variables Z), then the probability distribution of Y will not change:</a:t>
                </a:r>
              </a:p>
              <a:p>
                <a:pPr/>
                <a14:m>
                  <m:oMath xmlns:m="http://schemas.openxmlformats.org/officeDocument/2006/math">
                    <m:r>
                      <m:rPr>
                        <m:nor/>
                      </m:rPr>
                      <a:rPr lang="pl-PL"/>
                      <m:t>P</m:t>
                    </m:r>
                    <m:r>
                      <m:rPr>
                        <m:nor/>
                      </m:rPr>
                      <a:rPr lang="pl-PL"/>
                      <m:t>(</m:t>
                    </m:r>
                    <m:r>
                      <m:rPr>
                        <m:nor/>
                      </m:rPr>
                      <a:rPr lang="pl-PL"/>
                      <m:t>Y</m:t>
                    </m:r>
                    <m:r>
                      <m:rPr>
                        <m:nor/>
                      </m:rPr>
                      <a:rPr lang="pl-PL"/>
                      <m:t> | </m:t>
                    </m:r>
                    <m:r>
                      <m:rPr>
                        <m:nor/>
                      </m:rPr>
                      <a:rPr lang="pl-PL"/>
                      <m:t>do</m:t>
                    </m:r>
                    <m:r>
                      <m:rPr>
                        <m:nor/>
                      </m:rPr>
                      <a:rPr lang="pl-PL"/>
                      <m:t>(</m:t>
                    </m:r>
                    <m:r>
                      <m:rPr>
                        <m:nor/>
                      </m:rPr>
                      <a:rPr lang="pl-PL"/>
                      <m:t>X</m:t>
                    </m:r>
                    <m:r>
                      <m:rPr>
                        <m:nor/>
                      </m:rPr>
                      <a:rPr lang="pl-PL"/>
                      <m:t>), </m:t>
                    </m:r>
                    <m:r>
                      <m:rPr>
                        <m:nor/>
                      </m:rPr>
                      <a:rPr lang="pl-PL"/>
                      <m:t>Z</m:t>
                    </m:r>
                    <m:r>
                      <m:rPr>
                        <m:nor/>
                      </m:rPr>
                      <a:rPr lang="pl-PL"/>
                      <m:t>, </m:t>
                    </m:r>
                    <m:r>
                      <m:rPr>
                        <m:nor/>
                      </m:rPr>
                      <a:rPr lang="pl-PL"/>
                      <m:t>W</m:t>
                    </m:r>
                    <m:r>
                      <m:rPr>
                        <m:nor/>
                      </m:rPr>
                      <a:rPr lang="pl-PL"/>
                      <m:t>) = </m:t>
                    </m:r>
                    <m:r>
                      <m:rPr>
                        <m:nor/>
                      </m:rPr>
                      <a:rPr lang="pl-PL"/>
                      <m:t>P</m:t>
                    </m:r>
                    <m:r>
                      <m:rPr>
                        <m:nor/>
                      </m:rPr>
                      <a:rPr lang="pl-PL"/>
                      <m:t>(</m:t>
                    </m:r>
                    <m:r>
                      <m:rPr>
                        <m:nor/>
                      </m:rPr>
                      <a:rPr lang="pl-PL"/>
                      <m:t>Y</m:t>
                    </m:r>
                    <m:r>
                      <m:rPr>
                        <m:nor/>
                      </m:rPr>
                      <a:rPr lang="pl-PL"/>
                      <m:t> | </m:t>
                    </m:r>
                    <m:r>
                      <m:rPr>
                        <m:nor/>
                      </m:rPr>
                      <a:rPr lang="pl-PL"/>
                      <m:t>do</m:t>
                    </m:r>
                    <m:r>
                      <m:rPr>
                        <m:nor/>
                      </m:rPr>
                      <a:rPr lang="pl-PL"/>
                      <m:t>(</m:t>
                    </m:r>
                    <m:r>
                      <m:rPr>
                        <m:nor/>
                      </m:rPr>
                      <a:rPr lang="pl-PL"/>
                      <m:t>X</m:t>
                    </m:r>
                    <m:r>
                      <m:rPr>
                        <m:nor/>
                      </m:rPr>
                      <a:rPr lang="pl-PL"/>
                      <m:t>), </m:t>
                    </m:r>
                    <m:r>
                      <m:rPr>
                        <m:nor/>
                      </m:rPr>
                      <a:rPr lang="en-US" b="0" i="0" smtClean="0"/>
                      <m:t>W</m:t>
                    </m:r>
                    <m:r>
                      <m:rPr>
                        <m:nor/>
                      </m:rPr>
                      <a:rPr lang="pl-PL" smtClean="0"/>
                      <m:t>)</m:t>
                    </m:r>
                  </m:oMath>
                </a14:m>
                <a:r>
                  <a:rPr lang="en-US" dirty="0"/>
                  <a:t> if </a:t>
                </a:r>
                <a14:m>
                  <m:oMath xmlns:m="http://schemas.openxmlformats.org/officeDocument/2006/math">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oMath>
                </a14:m>
                <a:endParaRPr lang="en-US" dirty="0"/>
              </a:p>
              <a:p>
                <a:endParaRPr lang="en-US" dirty="0"/>
              </a:p>
              <a:p>
                <a:r>
                  <a:rPr lang="en-US" u="sng" dirty="0"/>
                  <a:t>Rule 2:</a:t>
                </a:r>
              </a:p>
              <a:p>
                <a:r>
                  <a:rPr lang="en-US" dirty="0"/>
                  <a:t>We know that if a set Z of variables blocks all back-door paths from X to Y, then conditional on Z, </a:t>
                </a:r>
                <a:r>
                  <a:rPr lang="en-US" i="1" dirty="0"/>
                  <a:t>do</a:t>
                </a:r>
                <a:r>
                  <a:rPr lang="en-US" dirty="0"/>
                  <a:t>(X) is equivalent to </a:t>
                </a:r>
                <a:r>
                  <a:rPr lang="en-US" i="1" dirty="0"/>
                  <a:t>see</a:t>
                </a:r>
                <a:r>
                  <a:rPr lang="en-US" dirty="0"/>
                  <a:t>(X):</a:t>
                </a:r>
              </a:p>
              <a:p>
                <a:r>
                  <a:rPr lang="pl-PL" dirty="0"/>
                  <a:t>P(Y | do(</a:t>
                </a:r>
                <a:r>
                  <a:rPr lang="en-US" dirty="0"/>
                  <a:t>T</a:t>
                </a:r>
                <a:r>
                  <a:rPr lang="pl-PL" dirty="0"/>
                  <a:t>), </a:t>
                </a:r>
                <a:r>
                  <a:rPr lang="en-US" dirty="0"/>
                  <a:t>do(Z),W)</a:t>
                </a:r>
                <a:r>
                  <a:rPr lang="pl-PL" dirty="0"/>
                  <a:t> = P(</a:t>
                </a:r>
                <a:r>
                  <a:rPr lang="en-US" dirty="0"/>
                  <a:t>Y</a:t>
                </a:r>
                <a:r>
                  <a:rPr lang="pl-PL" dirty="0"/>
                  <a:t> | </a:t>
                </a:r>
                <a:r>
                  <a:rPr lang="en-US" dirty="0"/>
                  <a:t>do(T)</a:t>
                </a:r>
                <a:r>
                  <a:rPr lang="pl-PL" dirty="0"/>
                  <a:t>, Z</a:t>
                </a:r>
                <a:r>
                  <a:rPr lang="en-US" dirty="0"/>
                  <a:t>,W</a:t>
                </a:r>
                <a:r>
                  <a:rPr lang="pl-PL" dirty="0"/>
                  <a:t>) </a:t>
                </a:r>
                <a:r>
                  <a:rPr lang="en-US" dirty="0"/>
                  <a:t> if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𝑇</m:t>
                            </m:r>
                          </m:e>
                        </m:acc>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dirty="0"/>
              </a:p>
              <a:p>
                <a:endParaRPr lang="en-US" dirty="0"/>
              </a:p>
              <a:p>
                <a:r>
                  <a:rPr lang="en-US" u="sng" dirty="0"/>
                  <a:t>Rule 3:</a:t>
                </a:r>
              </a:p>
              <a:p>
                <a:r>
                  <a:rPr lang="en-US" dirty="0"/>
                  <a:t>we can remove do(X) from P(Y | do(X)) in any case where there are no causal paths from X to Y:</a:t>
                </a:r>
              </a:p>
              <a:p>
                <a:r>
                  <a:rPr lang="es-ES" dirty="0"/>
                  <a:t>P(Y | do(X)) = P(Y) </a:t>
                </a:r>
                <a:r>
                  <a:rPr lang="es-ES" dirty="0" err="1"/>
                  <a:t>if</a:t>
                </a:r>
                <a:r>
                  <a:rPr lang="es-ES" dirty="0"/>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h</m:t>
                    </m:r>
                    <m:r>
                      <a:rPr lang="en-US" b="0" i="1" smtClean="0">
                        <a:latin typeface="Cambria Math" panose="02040503050406030204" pitchFamily="18" charset="0"/>
                      </a:rPr>
                      <m:t>𝑒𝑟𝑒</m:t>
                    </m:r>
                    <m:r>
                      <a:rPr lang="en-US" b="0" i="1" smtClean="0">
                        <a:latin typeface="Cambria Math" panose="02040503050406030204" pitchFamily="18" charset="0"/>
                      </a:rPr>
                      <m:t> </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 </m:t>
                    </m:r>
                    <m:r>
                      <a:rPr lang="en-US" b="0" i="1" smtClean="0">
                        <a:latin typeface="Cambria Math" panose="02040503050406030204" pitchFamily="18" charset="0"/>
                      </a:rPr>
                      <m:t>𝑑𝑒𝑛𝑜𝑡𝑒𝑠</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𝑎𝑟𝑒𝑛𝑡</m:t>
                    </m:r>
                    <m:r>
                      <a:rPr lang="en-US" b="0" i="1" smtClean="0">
                        <a:latin typeface="Cambria Math" panose="02040503050406030204" pitchFamily="18" charset="0"/>
                      </a:rPr>
                      <m:t> </m:t>
                    </m:r>
                    <m:r>
                      <a:rPr lang="en-US" b="0" i="1" smtClean="0">
                        <a:latin typeface="Cambria Math" panose="02040503050406030204" pitchFamily="18" charset="0"/>
                      </a:rPr>
                      <m:t>𝑎𝑛𝑐𝑒𝑠𝑡𝑜𝑟𝑠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𝑊</m:t>
                    </m:r>
                  </m:oMath>
                </a14:m>
                <a:endParaRPr lang="en-US" b="0" dirty="0"/>
              </a:p>
              <a:p>
                <a:endParaRPr lang="es-ES" dirty="0"/>
              </a:p>
              <a:p>
                <a:r>
                  <a:rPr lang="es-ES" dirty="0" err="1"/>
                  <a:t>Meaning</a:t>
                </a:r>
                <a:r>
                  <a:rPr lang="es-ES" dirty="0"/>
                  <a:t> </a:t>
                </a:r>
                <a:r>
                  <a:rPr lang="en-US" dirty="0"/>
                  <a:t>if we do something that does not affect Y, then the probability distribution of Y will not change.</a:t>
                </a:r>
              </a:p>
            </p:txBody>
          </p:sp>
        </mc:Choice>
        <mc:Fallback>
          <p:sp>
            <p:nvSpPr>
              <p:cNvPr id="7" name="TextBox 6">
                <a:extLst>
                  <a:ext uri="{FF2B5EF4-FFF2-40B4-BE49-F238E27FC236}">
                    <a16:creationId xmlns:a16="http://schemas.microsoft.com/office/drawing/2014/main" id="{9B5F6C84-A668-3C0C-9EEA-74FEAE11F024}"/>
                  </a:ext>
                </a:extLst>
              </p:cNvPr>
              <p:cNvSpPr txBox="1">
                <a:spLocks noRot="1" noChangeAspect="1" noMove="1" noResize="1" noEditPoints="1" noAdjustHandles="1" noChangeArrowheads="1" noChangeShapeType="1" noTextEdit="1"/>
              </p:cNvSpPr>
              <p:nvPr/>
            </p:nvSpPr>
            <p:spPr>
              <a:xfrm>
                <a:off x="279699" y="1796527"/>
                <a:ext cx="11632602" cy="4286430"/>
              </a:xfrm>
              <a:prstGeom prst="rect">
                <a:avLst/>
              </a:prstGeom>
              <a:blipFill>
                <a:blip r:embed="rId3"/>
                <a:stretch>
                  <a:fillRect l="-472" t="-853" b="-128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202C46-CA49-0280-3CD7-F323C8698366}"/>
              </a:ext>
            </a:extLst>
          </p:cNvPr>
          <p:cNvSpPr txBox="1"/>
          <p:nvPr/>
        </p:nvSpPr>
        <p:spPr>
          <a:xfrm>
            <a:off x="182880" y="6260951"/>
            <a:ext cx="11144922" cy="646331"/>
          </a:xfrm>
          <a:prstGeom prst="rect">
            <a:avLst/>
          </a:prstGeom>
          <a:noFill/>
        </p:spPr>
        <p:txBody>
          <a:bodyPr wrap="square" rtlCol="0">
            <a:spAutoFit/>
          </a:bodyPr>
          <a:lstStyle/>
          <a:p>
            <a:r>
              <a:rPr lang="en-US" dirty="0"/>
              <a:t>Peal’s </a:t>
            </a:r>
            <a:r>
              <a:rPr lang="en-US" i="1" dirty="0"/>
              <a:t>do</a:t>
            </a:r>
            <a:r>
              <a:rPr lang="en-US" dirty="0"/>
              <a:t> </a:t>
            </a:r>
            <a:r>
              <a:rPr lang="en-US" dirty="0" err="1"/>
              <a:t>calclulus</a:t>
            </a:r>
            <a:r>
              <a:rPr lang="en-US" dirty="0"/>
              <a:t> is complete: if causal estimates are identifiable, they will be identified by </a:t>
            </a:r>
            <a:r>
              <a:rPr lang="en-US" i="1" dirty="0"/>
              <a:t>do</a:t>
            </a:r>
            <a:r>
              <a:rPr lang="en-US" dirty="0"/>
              <a:t> calculus.</a:t>
            </a:r>
          </a:p>
          <a:p>
            <a:r>
              <a:rPr lang="en-US" dirty="0"/>
              <a:t>(</a:t>
            </a:r>
            <a:r>
              <a:rPr lang="en-US" dirty="0" err="1"/>
              <a:t>Shpitser</a:t>
            </a:r>
            <a:r>
              <a:rPr lang="en-US" dirty="0"/>
              <a:t> &amp; Pearl, 2006a; Huang &amp; </a:t>
            </a:r>
            <a:r>
              <a:rPr lang="en-US" dirty="0" err="1"/>
              <a:t>Valtora</a:t>
            </a:r>
            <a:r>
              <a:rPr lang="en-US" dirty="0"/>
              <a:t>, 2006; </a:t>
            </a:r>
            <a:r>
              <a:rPr lang="en-US" dirty="0" err="1"/>
              <a:t>Shpitser</a:t>
            </a:r>
            <a:r>
              <a:rPr lang="en-US" dirty="0"/>
              <a:t> &amp; Pearl, 2006b)</a:t>
            </a:r>
          </a:p>
        </p:txBody>
      </p:sp>
    </p:spTree>
    <p:extLst>
      <p:ext uri="{BB962C8B-B14F-4D97-AF65-F5344CB8AC3E}">
        <p14:creationId xmlns:p14="http://schemas.microsoft.com/office/powerpoint/2010/main" val="270980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89647" y="0"/>
            <a:ext cx="7268584" cy="954107"/>
          </a:xfrm>
          <a:prstGeom prst="rect">
            <a:avLst/>
          </a:prstGeom>
          <a:noFill/>
        </p:spPr>
        <p:txBody>
          <a:bodyPr wrap="square" rtlCol="0">
            <a:spAutoFit/>
          </a:bodyPr>
          <a:lstStyle/>
          <a:p>
            <a:r>
              <a:rPr lang="en-US" sz="2800" u="sng" dirty="0"/>
              <a:t>Cigarettes and cancer – real life example</a:t>
            </a:r>
            <a:endParaRPr lang="en-US" sz="2800" dirty="0"/>
          </a:p>
          <a:p>
            <a:endParaRPr lang="en-US" sz="2800" dirty="0"/>
          </a:p>
        </p:txBody>
      </p:sp>
      <p:pic>
        <p:nvPicPr>
          <p:cNvPr id="3074" name="Picture 2">
            <a:extLst>
              <a:ext uri="{FF2B5EF4-FFF2-40B4-BE49-F238E27FC236}">
                <a16:creationId xmlns:a16="http://schemas.microsoft.com/office/drawing/2014/main" id="{EBC29AD1-9032-76B4-A33D-AEF893A6C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9" y="1514163"/>
            <a:ext cx="5718394" cy="5163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4A5E5C-52F9-952E-064C-6C4224C4667E}"/>
              </a:ext>
            </a:extLst>
          </p:cNvPr>
          <p:cNvSpPr txBox="1"/>
          <p:nvPr/>
        </p:nvSpPr>
        <p:spPr>
          <a:xfrm>
            <a:off x="311972" y="795789"/>
            <a:ext cx="5195943" cy="3693319"/>
          </a:xfrm>
          <a:prstGeom prst="rect">
            <a:avLst/>
          </a:prstGeom>
          <a:noFill/>
        </p:spPr>
        <p:txBody>
          <a:bodyPr wrap="square" rtlCol="0">
            <a:spAutoFit/>
          </a:bodyPr>
          <a:lstStyle/>
          <a:p>
            <a:r>
              <a:rPr lang="en-US" dirty="0"/>
              <a:t>During the smoking-cancer debate in the 50’s, R.A. Fisher was a fierce advocate of smoking and would discredit any study that tried to show a link to cancer saying it is biased and that any observational association is spurious. </a:t>
            </a:r>
          </a:p>
          <a:p>
            <a:endParaRPr lang="en-US" dirty="0"/>
          </a:p>
          <a:p>
            <a:r>
              <a:rPr lang="en-US" u="sng" dirty="0"/>
              <a:t>Cornfield’s inequality</a:t>
            </a:r>
          </a:p>
          <a:p>
            <a:r>
              <a:rPr lang="en-US" dirty="0"/>
              <a:t>If a spurious correlation is the result of cancer in smokers, we can accumulate the source to an imaginary smoking gene. </a:t>
            </a:r>
          </a:p>
          <a:p>
            <a:r>
              <a:rPr lang="en-US" dirty="0"/>
              <a:t>It is mathematically impossible for an existence of smoking gene explaining all the correlation between smoking and lung cancer.</a:t>
            </a:r>
          </a:p>
        </p:txBody>
      </p:sp>
    </p:spTree>
    <p:extLst>
      <p:ext uri="{BB962C8B-B14F-4D97-AF65-F5344CB8AC3E}">
        <p14:creationId xmlns:p14="http://schemas.microsoft.com/office/powerpoint/2010/main" val="345912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299905"/>
            <a:ext cx="12102353" cy="523220"/>
          </a:xfrm>
          <a:prstGeom prst="rect">
            <a:avLst/>
          </a:prstGeom>
          <a:noFill/>
        </p:spPr>
        <p:txBody>
          <a:bodyPr wrap="square" rtlCol="0">
            <a:spAutoFit/>
          </a:bodyPr>
          <a:lstStyle/>
          <a:p>
            <a:r>
              <a:rPr lang="en-US" sz="2800" u="sng" dirty="0"/>
              <a:t>What if Pearl was Cornfield (example from the book)</a:t>
            </a:r>
            <a:endParaRPr lang="en-US" u="sng" dirty="0"/>
          </a:p>
        </p:txBody>
      </p:sp>
      <p:pic>
        <p:nvPicPr>
          <p:cNvPr id="6" name="Picture 5">
            <a:extLst>
              <a:ext uri="{FF2B5EF4-FFF2-40B4-BE49-F238E27FC236}">
                <a16:creationId xmlns:a16="http://schemas.microsoft.com/office/drawing/2014/main" id="{43E0C04E-D717-5756-0402-C0BE6A1FCFA6}"/>
              </a:ext>
            </a:extLst>
          </p:cNvPr>
          <p:cNvPicPr>
            <a:picLocks noChangeAspect="1"/>
          </p:cNvPicPr>
          <p:nvPr/>
        </p:nvPicPr>
        <p:blipFill>
          <a:blip r:embed="rId3"/>
          <a:stretch>
            <a:fillRect/>
          </a:stretch>
        </p:blipFill>
        <p:spPr>
          <a:xfrm>
            <a:off x="393692" y="1260660"/>
            <a:ext cx="4837179" cy="5459506"/>
          </a:xfrm>
          <a:prstGeom prst="rect">
            <a:avLst/>
          </a:prstGeom>
        </p:spPr>
      </p:pic>
    </p:spTree>
    <p:extLst>
      <p:ext uri="{BB962C8B-B14F-4D97-AF65-F5344CB8AC3E}">
        <p14:creationId xmlns:p14="http://schemas.microsoft.com/office/powerpoint/2010/main" val="337328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122" name="Picture 2">
            <a:extLst>
              <a:ext uri="{FF2B5EF4-FFF2-40B4-BE49-F238E27FC236}">
                <a16:creationId xmlns:a16="http://schemas.microsoft.com/office/drawing/2014/main" id="{74594831-69FE-76CA-EE38-1633C859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31" y="1028224"/>
            <a:ext cx="6385877" cy="50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 name="Picture 4">
            <a:extLst>
              <a:ext uri="{FF2B5EF4-FFF2-40B4-BE49-F238E27FC236}">
                <a16:creationId xmlns:a16="http://schemas.microsoft.com/office/drawing/2014/main" id="{55D716C1-1C0C-5150-DE1C-0851B3F5DF26}"/>
              </a:ext>
            </a:extLst>
          </p:cNvPr>
          <p:cNvPicPr>
            <a:picLocks noChangeAspect="1"/>
          </p:cNvPicPr>
          <p:nvPr/>
        </p:nvPicPr>
        <p:blipFill>
          <a:blip r:embed="rId3"/>
          <a:stretch>
            <a:fillRect/>
          </a:stretch>
        </p:blipFill>
        <p:spPr>
          <a:xfrm>
            <a:off x="0" y="908810"/>
            <a:ext cx="5608429" cy="3125308"/>
          </a:xfrm>
          <a:prstGeom prst="rect">
            <a:avLst/>
          </a:prstGeom>
        </p:spPr>
      </p:pic>
      <p:pic>
        <p:nvPicPr>
          <p:cNvPr id="7" name="Picture 6">
            <a:extLst>
              <a:ext uri="{FF2B5EF4-FFF2-40B4-BE49-F238E27FC236}">
                <a16:creationId xmlns:a16="http://schemas.microsoft.com/office/drawing/2014/main" id="{3E34BD52-7483-1691-3116-4BD0995E4FDD}"/>
              </a:ext>
            </a:extLst>
          </p:cNvPr>
          <p:cNvPicPr>
            <a:picLocks noChangeAspect="1"/>
          </p:cNvPicPr>
          <p:nvPr/>
        </p:nvPicPr>
        <p:blipFill>
          <a:blip r:embed="rId4"/>
          <a:stretch>
            <a:fillRect/>
          </a:stretch>
        </p:blipFill>
        <p:spPr>
          <a:xfrm>
            <a:off x="0" y="4189625"/>
            <a:ext cx="3596864" cy="2639899"/>
          </a:xfrm>
          <a:prstGeom prst="rect">
            <a:avLst/>
          </a:prstGeom>
        </p:spPr>
      </p:pic>
      <p:cxnSp>
        <p:nvCxnSpPr>
          <p:cNvPr id="11" name="Straight Arrow Connector 10">
            <a:extLst>
              <a:ext uri="{FF2B5EF4-FFF2-40B4-BE49-F238E27FC236}">
                <a16:creationId xmlns:a16="http://schemas.microsoft.com/office/drawing/2014/main" id="{54EDF065-337D-3FCC-9F89-83ED1C67EB75}"/>
              </a:ext>
            </a:extLst>
          </p:cNvPr>
          <p:cNvCxnSpPr/>
          <p:nvPr/>
        </p:nvCxnSpPr>
        <p:spPr>
          <a:xfrm flipH="1">
            <a:off x="3700631" y="4189625"/>
            <a:ext cx="1527585" cy="108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DB3B61-C31E-BD76-223D-980A578B6F8B}"/>
              </a:ext>
            </a:extLst>
          </p:cNvPr>
          <p:cNvCxnSpPr/>
          <p:nvPr/>
        </p:nvCxnSpPr>
        <p:spPr>
          <a:xfrm>
            <a:off x="3700631" y="6078071"/>
            <a:ext cx="446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F7D3F1-18B7-A9F3-7907-6B20281B8C6C}"/>
              </a:ext>
            </a:extLst>
          </p:cNvPr>
          <p:cNvPicPr>
            <a:picLocks noChangeAspect="1"/>
          </p:cNvPicPr>
          <p:nvPr/>
        </p:nvPicPr>
        <p:blipFill>
          <a:blip r:embed="rId5"/>
          <a:stretch>
            <a:fillRect/>
          </a:stretch>
        </p:blipFill>
        <p:spPr>
          <a:xfrm>
            <a:off x="4464423" y="5662990"/>
            <a:ext cx="7486650" cy="266700"/>
          </a:xfrm>
          <a:prstGeom prst="rect">
            <a:avLst/>
          </a:prstGeom>
        </p:spPr>
      </p:pic>
    </p:spTree>
    <p:extLst>
      <p:ext uri="{BB962C8B-B14F-4D97-AF65-F5344CB8AC3E}">
        <p14:creationId xmlns:p14="http://schemas.microsoft.com/office/powerpoint/2010/main" val="333465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86466" y="173526"/>
            <a:ext cx="12102353" cy="523220"/>
          </a:xfrm>
          <a:prstGeom prst="rect">
            <a:avLst/>
          </a:prstGeom>
          <a:noFill/>
        </p:spPr>
        <p:txBody>
          <a:bodyPr wrap="square" rtlCol="0">
            <a:spAutoFit/>
          </a:bodyPr>
          <a:lstStyle/>
          <a:p>
            <a:r>
              <a:rPr lang="en-US" sz="2800" u="sng" dirty="0"/>
              <a:t>The conquest of mount intervention.</a:t>
            </a:r>
            <a:endParaRPr lang="en-US" u="sng" dirty="0"/>
          </a:p>
        </p:txBody>
      </p:sp>
      <p:pic>
        <p:nvPicPr>
          <p:cNvPr id="4098" name="Picture 2">
            <a:extLst>
              <a:ext uri="{FF2B5EF4-FFF2-40B4-BE49-F238E27FC236}">
                <a16:creationId xmlns:a16="http://schemas.microsoft.com/office/drawing/2014/main" id="{46D7A2F5-9BFC-67AE-4EFB-CBA3C3A27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8" r="5466"/>
          <a:stretch/>
        </p:blipFill>
        <p:spPr bwMode="auto">
          <a:xfrm>
            <a:off x="-1" y="1296561"/>
            <a:ext cx="10079915" cy="553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1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777317" y="2464688"/>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6608782" y="2071342"/>
            <a:ext cx="3571538" cy="369332"/>
          </a:xfrm>
          <a:prstGeom prst="rect">
            <a:avLst/>
          </a:prstGeom>
          <a:noFill/>
        </p:spPr>
        <p:txBody>
          <a:bodyPr wrap="square" rtlCol="0">
            <a:spAutoFit/>
          </a:bodyPr>
          <a:lstStyle/>
          <a:p>
            <a:r>
              <a:rPr lang="en-US" dirty="0"/>
              <a:t>We are here</a:t>
            </a:r>
          </a:p>
        </p:txBody>
      </p:sp>
    </p:spTree>
    <p:extLst>
      <p:ext uri="{BB962C8B-B14F-4D97-AF65-F5344CB8AC3E}">
        <p14:creationId xmlns:p14="http://schemas.microsoft.com/office/powerpoint/2010/main" val="244718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908810"/>
            <a:ext cx="12102353" cy="523220"/>
          </a:xfrm>
          <a:prstGeom prst="rect">
            <a:avLst/>
          </a:prstGeom>
          <a:noFill/>
        </p:spPr>
        <p:txBody>
          <a:bodyPr wrap="square" rtlCol="0">
            <a:spAutoFit/>
          </a:bodyPr>
          <a:lstStyle/>
          <a:p>
            <a:r>
              <a:rPr lang="en-US" sz="2800" u="sng" dirty="0"/>
              <a:t>COM and an example</a:t>
            </a:r>
            <a:endParaRPr lang="en-US" u="sng"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FB827A-6B58-F4E4-EA6B-19493321D352}"/>
                  </a:ext>
                </a:extLst>
              </p:cNvPr>
              <p:cNvSpPr txBox="1"/>
              <p:nvPr/>
            </p:nvSpPr>
            <p:spPr>
              <a:xfrm>
                <a:off x="100405" y="2119666"/>
                <a:ext cx="8656320" cy="2585516"/>
              </a:xfrm>
              <a:prstGeom prst="rect">
                <a:avLst/>
              </a:prstGeom>
              <a:noFill/>
            </p:spPr>
            <p:txBody>
              <a:bodyPr wrap="square" rtlCol="0">
                <a:spAutoFit/>
              </a:bodyPr>
              <a:lstStyle/>
              <a:p>
                <a:r>
                  <a:rPr lang="en-US" dirty="0"/>
                  <a:t>ATE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𝐸</m:t>
                        </m:r>
                      </m:e>
                      <m:sub>
                        <m:r>
                          <a:rPr lang="en-US" b="0" i="1" smtClean="0">
                            <a:latin typeface="Cambria Math" panose="02040503050406030204" pitchFamily="18" charset="0"/>
                          </a:rPr>
                          <m:t>𝑤</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𝑊</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𝑊</m:t>
                            </m:r>
                          </m:e>
                        </m:d>
                      </m:e>
                    </m:d>
                  </m:oMath>
                </a14:m>
                <a:r>
                  <a:rPr lang="en-US" dirty="0"/>
                  <a:t> = </a:t>
                </a:r>
              </a:p>
              <a:p>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𝐴𝑇𝐸</m:t>
                              </m:r>
                            </m:e>
                          </m:acc>
                          <m:r>
                            <a:rPr lang="en-US" b="0" i="1" smtClean="0">
                              <a:latin typeface="Cambria Math" panose="02040503050406030204" pitchFamily="18" charset="0"/>
                            </a:rPr>
                            <m:t>= </m:t>
                          </m:r>
                          <m:r>
                            <a:rPr lang="en-US" b="0" i="1" smtClean="0">
                              <a:latin typeface="Cambria Math" panose="02040503050406030204" pitchFamily="18" charset="0"/>
                            </a:rPr>
                            <m:t>𝐸</m:t>
                          </m:r>
                        </m:e>
                        <m:sub>
                          <m:r>
                            <a:rPr lang="en-US" b="0" i="1" smtClean="0">
                              <a:latin typeface="Cambria Math" panose="02040503050406030204" pitchFamily="18" charset="0"/>
                            </a:rPr>
                            <m:t>𝑤</m:t>
                          </m:r>
                        </m:sub>
                      </m:sSub>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𝜇</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𝑊</m:t>
                                      </m:r>
                                    </m:e>
                                  </m:d>
                                </m:e>
                              </m:groupChr>
                            </m:e>
                            <m:lim>
                              <m:r>
                                <a:rPr lang="en-US" b="0" i="1" smtClean="0">
                                  <a:latin typeface="Cambria Math" panose="02040503050406030204" pitchFamily="18" charset="0"/>
                                </a:rPr>
                                <m:t>𝑀𝑜𝑑𝑒𝑙</m:t>
                              </m:r>
                            </m:lim>
                          </m:limLow>
                          <m:r>
                            <a:rPr lang="en-US" b="0" i="1" smtClean="0">
                              <a:latin typeface="Cambria Math" panose="02040503050406030204" pitchFamily="18" charset="0"/>
                            </a:rPr>
                            <m:t>−</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b="0" i="1" smtClean="0">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𝑊</m:t>
                                      </m:r>
                                    </m:e>
                                  </m:d>
                                </m:e>
                              </m:groupChr>
                            </m:e>
                            <m:lim>
                              <m:r>
                                <a:rPr lang="en-US" i="1">
                                  <a:latin typeface="Cambria Math" panose="02040503050406030204" pitchFamily="18" charset="0"/>
                                </a:rPr>
                                <m:t>𝑀𝑜𝑑𝑒𝑙</m:t>
                              </m:r>
                            </m:lim>
                          </m:limLow>
                        </m:e>
                      </m:d>
                    </m:oMath>
                  </m:oMathPara>
                </a14:m>
                <a:endParaRPr lang="en-US" dirty="0"/>
              </a:p>
              <a:p>
                <a:endParaRPr lang="en-US" dirty="0"/>
              </a:p>
              <a:p>
                <a:endParaRPr lang="en-US" dirty="0"/>
              </a:p>
              <a:p>
                <a:r>
                  <a:rPr lang="en-US" dirty="0"/>
                  <a:t>Model = your favorite regression model.</a:t>
                </a:r>
              </a:p>
              <a:p>
                <a:endParaRPr lang="en-US" dirty="0"/>
              </a:p>
            </p:txBody>
          </p:sp>
        </mc:Choice>
        <mc:Fallback xmlns="">
          <p:sp>
            <p:nvSpPr>
              <p:cNvPr id="2" name="TextBox 1">
                <a:extLst>
                  <a:ext uri="{FF2B5EF4-FFF2-40B4-BE49-F238E27FC236}">
                    <a16:creationId xmlns:a16="http://schemas.microsoft.com/office/drawing/2014/main" id="{C8FB827A-6B58-F4E4-EA6B-19493321D352}"/>
                  </a:ext>
                </a:extLst>
              </p:cNvPr>
              <p:cNvSpPr txBox="1">
                <a:spLocks noRot="1" noChangeAspect="1" noMove="1" noResize="1" noEditPoints="1" noAdjustHandles="1" noChangeArrowheads="1" noChangeShapeType="1" noTextEdit="1"/>
              </p:cNvSpPr>
              <p:nvPr/>
            </p:nvSpPr>
            <p:spPr>
              <a:xfrm>
                <a:off x="100405" y="2119666"/>
                <a:ext cx="8656320" cy="2585516"/>
              </a:xfrm>
              <a:prstGeom prst="rect">
                <a:avLst/>
              </a:prstGeom>
              <a:blipFill>
                <a:blip r:embed="rId3"/>
                <a:stretch>
                  <a:fillRect l="-563" t="-472"/>
                </a:stretch>
              </a:blipFill>
            </p:spPr>
            <p:txBody>
              <a:bodyPr/>
              <a:lstStyle/>
              <a:p>
                <a:r>
                  <a:rPr lang="en-US">
                    <a:noFill/>
                  </a:rPr>
                  <a:t> </a:t>
                </a:r>
              </a:p>
            </p:txBody>
          </p:sp>
        </mc:Fallback>
      </mc:AlternateContent>
    </p:spTree>
    <p:extLst>
      <p:ext uri="{BB962C8B-B14F-4D97-AF65-F5344CB8AC3E}">
        <p14:creationId xmlns:p14="http://schemas.microsoft.com/office/powerpoint/2010/main" val="371533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550505"/>
            <a:ext cx="12102353" cy="2954655"/>
          </a:xfrm>
          <a:prstGeom prst="rect">
            <a:avLst/>
          </a:prstGeom>
          <a:noFill/>
        </p:spPr>
        <p:txBody>
          <a:bodyPr wrap="square" rtlCol="0">
            <a:spAutoFit/>
          </a:bodyPr>
          <a:lstStyle/>
          <a:p>
            <a:r>
              <a:rPr lang="en-US" sz="2800" u="sng" dirty="0"/>
              <a:t>Other ways to estimate:</a:t>
            </a:r>
          </a:p>
          <a:p>
            <a:pPr marL="457200" indent="-457200">
              <a:buFont typeface="Arial" panose="020B0604020202020204" pitchFamily="34" charset="0"/>
              <a:buChar char="•"/>
            </a:pPr>
            <a:r>
              <a:rPr lang="en-US" sz="2800" u="sng" dirty="0"/>
              <a:t>GCOM</a:t>
            </a:r>
          </a:p>
          <a:p>
            <a:pPr marL="457200" indent="-457200">
              <a:buFont typeface="Arial" panose="020B0604020202020204" pitchFamily="34" charset="0"/>
              <a:buChar char="•"/>
            </a:pPr>
            <a:r>
              <a:rPr lang="en-US" sz="2800" u="sng" dirty="0"/>
              <a:t>Meta learners( S- learner, T-learner, X-learner)</a:t>
            </a:r>
          </a:p>
          <a:p>
            <a:pPr marL="457200" indent="-457200">
              <a:buFont typeface="Arial" panose="020B0604020202020204" pitchFamily="34" charset="0"/>
              <a:buChar char="•"/>
            </a:pPr>
            <a:r>
              <a:rPr lang="en-US" sz="2800" u="sng" dirty="0"/>
              <a:t>TARNET</a:t>
            </a:r>
          </a:p>
          <a:p>
            <a:pPr marL="457200" indent="-457200">
              <a:buFont typeface="Arial" panose="020B0604020202020204" pitchFamily="34" charset="0"/>
              <a:buChar char="•"/>
            </a:pPr>
            <a:r>
              <a:rPr lang="en-US" sz="2800" u="sng" dirty="0"/>
              <a:t>Double Machine Learning</a:t>
            </a:r>
          </a:p>
          <a:p>
            <a:pPr marL="457200" indent="-457200">
              <a:buFont typeface="Arial" panose="020B0604020202020204" pitchFamily="34" charset="0"/>
              <a:buChar char="•"/>
            </a:pPr>
            <a:r>
              <a:rPr lang="en-US" sz="2800" u="sng" dirty="0"/>
              <a:t>Anchor regression</a:t>
            </a:r>
          </a:p>
          <a:p>
            <a:endParaRPr lang="en-US" u="sng" dirty="0"/>
          </a:p>
        </p:txBody>
      </p:sp>
    </p:spTree>
    <p:extLst>
      <p:ext uri="{BB962C8B-B14F-4D97-AF65-F5344CB8AC3E}">
        <p14:creationId xmlns:p14="http://schemas.microsoft.com/office/powerpoint/2010/main" val="1095976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442929"/>
            <a:ext cx="12102353" cy="954107"/>
          </a:xfrm>
          <a:prstGeom prst="rect">
            <a:avLst/>
          </a:prstGeom>
          <a:noFill/>
        </p:spPr>
        <p:txBody>
          <a:bodyPr wrap="square" rtlCol="0">
            <a:spAutoFit/>
          </a:bodyPr>
          <a:lstStyle/>
          <a:p>
            <a:r>
              <a:rPr lang="en-US" sz="2800" u="sng" dirty="0"/>
              <a:t>How to estimate in environments of unobserved confounders</a:t>
            </a:r>
          </a:p>
          <a:p>
            <a:r>
              <a:rPr lang="en-US" sz="2800" u="sng" dirty="0"/>
              <a:t>Setting bounds</a:t>
            </a:r>
          </a:p>
        </p:txBody>
      </p:sp>
    </p:spTree>
    <p:extLst>
      <p:ext uri="{BB962C8B-B14F-4D97-AF65-F5344CB8AC3E}">
        <p14:creationId xmlns:p14="http://schemas.microsoft.com/office/powerpoint/2010/main" val="371524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1D672-0F89-8DCE-BB33-81A3930389A7}"/>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7" name="Picture 2" descr="Ladder of Causality">
            <a:extLst>
              <a:ext uri="{FF2B5EF4-FFF2-40B4-BE49-F238E27FC236}">
                <a16:creationId xmlns:a16="http://schemas.microsoft.com/office/drawing/2014/main" id="{F7FC5035-4666-010F-2F3F-9842FF4CD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83"/>
            <a:ext cx="12113112" cy="693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6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30</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BCI</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5392016"/>
            <a:ext cx="12102353" cy="523220"/>
          </a:xfrm>
          <a:prstGeom prst="rect">
            <a:avLst/>
          </a:prstGeom>
          <a:noFill/>
        </p:spPr>
        <p:txBody>
          <a:bodyPr wrap="square" rtlCol="0">
            <a:spAutoFit/>
          </a:bodyPr>
          <a:lstStyle/>
          <a:p>
            <a:r>
              <a:rPr lang="en-US" sz="2800" dirty="0"/>
              <a:t>UNMEASURED CONFOUNDERS</a:t>
            </a:r>
            <a:endParaRPr lang="en-US" dirty="0"/>
          </a:p>
        </p:txBody>
      </p:sp>
    </p:spTree>
    <p:extLst>
      <p:ext uri="{BB962C8B-B14F-4D97-AF65-F5344CB8AC3E}">
        <p14:creationId xmlns:p14="http://schemas.microsoft.com/office/powerpoint/2010/main" val="2913703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2732443" y="2905780"/>
            <a:ext cx="12102353" cy="523220"/>
          </a:xfrm>
          <a:prstGeom prst="rect">
            <a:avLst/>
          </a:prstGeom>
          <a:noFill/>
        </p:spPr>
        <p:txBody>
          <a:bodyPr wrap="square" rtlCol="0">
            <a:spAutoFit/>
          </a:bodyPr>
          <a:lstStyle/>
          <a:p>
            <a:r>
              <a:rPr lang="en-US" sz="2800" u="sng" dirty="0"/>
              <a:t>But what if we don’t know the graph?</a:t>
            </a:r>
            <a:endParaRPr lang="en-US" u="sng" dirty="0"/>
          </a:p>
        </p:txBody>
      </p:sp>
    </p:spTree>
    <p:extLst>
      <p:ext uri="{BB962C8B-B14F-4D97-AF65-F5344CB8AC3E}">
        <p14:creationId xmlns:p14="http://schemas.microsoft.com/office/powerpoint/2010/main" val="257766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025912" y="2893909"/>
            <a:ext cx="12102353" cy="523220"/>
          </a:xfrm>
          <a:prstGeom prst="rect">
            <a:avLst/>
          </a:prstGeom>
          <a:noFill/>
        </p:spPr>
        <p:txBody>
          <a:bodyPr wrap="square" rtlCol="0">
            <a:spAutoFit/>
          </a:bodyPr>
          <a:lstStyle/>
          <a:p>
            <a:r>
              <a:rPr lang="en-US" sz="2800" dirty="0"/>
              <a:t>Independence based VS Semi-Parametric Causal Discovery</a:t>
            </a:r>
            <a:endParaRPr lang="en-US" dirty="0"/>
          </a:p>
        </p:txBody>
      </p:sp>
    </p:spTree>
    <p:extLst>
      <p:ext uri="{BB962C8B-B14F-4D97-AF65-F5344CB8AC3E}">
        <p14:creationId xmlns:p14="http://schemas.microsoft.com/office/powerpoint/2010/main" val="104403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F5FF02-432C-1147-AF5B-B93833904F98}"/>
                  </a:ext>
                </a:extLst>
              </p:cNvPr>
              <p:cNvSpPr txBox="1"/>
              <p:nvPr/>
            </p:nvSpPr>
            <p:spPr>
              <a:xfrm>
                <a:off x="89647" y="1260660"/>
                <a:ext cx="12102353" cy="3170099"/>
              </a:xfrm>
              <a:prstGeom prst="rect">
                <a:avLst/>
              </a:prstGeom>
              <a:noFill/>
            </p:spPr>
            <p:txBody>
              <a:bodyPr wrap="square" rtlCol="0">
                <a:spAutoFit/>
              </a:bodyPr>
              <a:lstStyle/>
              <a:p>
                <a:r>
                  <a:rPr lang="en-US" sz="2400" dirty="0"/>
                  <a:t>Pearl takes a few assumptions going back to his Bayesian Networks work</a:t>
                </a:r>
              </a:p>
              <a:p>
                <a:r>
                  <a:rPr lang="en-US" sz="2400" dirty="0"/>
                  <a:t>This assumptions mainly deal with the modeling of probabilistic (or causal) relations in a graph.</a:t>
                </a:r>
              </a:p>
              <a:p>
                <a:endParaRPr lang="en-US" sz="2400" dirty="0"/>
              </a:p>
              <a:p>
                <a:r>
                  <a:rPr lang="en-US" sz="2400" dirty="0"/>
                  <a:t>One of these assumptions in called the Markov assumption (or local Markov property) saying:</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 </m:t>
                          </m:r>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1600" b="0" dirty="0"/>
                  <a:t>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𝑑𝑒𝑛𝑜𝑡𝑒𝑠</m:t>
                    </m:r>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𝑠𝑒𝑝𝑟𝑎𝑡𝑖𝑜𝑛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𝑜𝑢𝑟</m:t>
                    </m:r>
                    <m:r>
                      <a:rPr lang="en-US" sz="1600" b="0" i="1" smtClean="0">
                        <a:latin typeface="Cambria Math" panose="02040503050406030204" pitchFamily="18" charset="0"/>
                      </a:rPr>
                      <m:t> </m:t>
                    </m:r>
                    <m:r>
                      <a:rPr lang="en-US" sz="1600" b="0" i="1" smtClean="0">
                        <a:latin typeface="Cambria Math" panose="02040503050406030204" pitchFamily="18" charset="0"/>
                      </a:rPr>
                      <m:t>𝑐𝑎𝑢𝑠𝑒</m:t>
                    </m:r>
                    <m:r>
                      <a:rPr lang="en-US" sz="1600" b="0" i="1" smtClean="0">
                        <a:latin typeface="Cambria Math" panose="02040503050406030204" pitchFamily="18" charset="0"/>
                      </a:rPr>
                      <m:t> </m:t>
                    </m:r>
                    <m:r>
                      <a:rPr lang="en-US" sz="1600" b="0" i="1" smtClean="0">
                        <a:latin typeface="Cambria Math" panose="02040503050406030204" pitchFamily="18" charset="0"/>
                      </a:rPr>
                      <m:t>𝑡</m:t>
                    </m:r>
                    <m:r>
                      <a:rPr lang="en-US" sz="1600" b="0" i="1" smtClean="0">
                        <a:latin typeface="Cambria Math" panose="02040503050406030204" pitchFamily="18" charset="0"/>
                      </a:rPr>
                      <m:t>h</m:t>
                    </m:r>
                    <m:r>
                      <a:rPr lang="en-US" sz="1600" b="0" i="1" smtClean="0">
                        <a:latin typeface="Cambria Math" panose="02040503050406030204" pitchFamily="18" charset="0"/>
                      </a:rPr>
                      <m:t>𝑖𝑛𝑘</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𝑖𝑡</m:t>
                    </m:r>
                    <m:r>
                      <a:rPr lang="en-US" sz="1600" b="0" i="1" smtClean="0">
                        <a:latin typeface="Cambria Math" panose="02040503050406030204" pitchFamily="18" charset="0"/>
                      </a:rPr>
                      <m:t> </m:t>
                    </m:r>
                    <m:r>
                      <a:rPr lang="en-US" sz="1600" b="0" i="1" smtClean="0">
                        <a:latin typeface="Cambria Math" panose="02040503050406030204" pitchFamily="18" charset="0"/>
                      </a:rPr>
                      <m:t>𝑎𝑠</m:t>
                    </m:r>
                    <m:r>
                      <a:rPr lang="en-US" sz="1600" b="0" i="1" smtClean="0">
                        <a:latin typeface="Cambria Math" panose="02040503050406030204" pitchFamily="18" charset="0"/>
                      </a:rPr>
                      <m:t> </m:t>
                    </m:r>
                    <m:r>
                      <a:rPr lang="en-US" sz="1600" b="0" i="1" smtClean="0">
                        <a:latin typeface="Cambria Math" panose="02040503050406030204" pitchFamily="18" charset="0"/>
                      </a:rPr>
                      <m:t>𝑖𝑑𝑒𝑝𝑒𝑛𝑑𝑒𝑛𝑡</m:t>
                    </m:r>
                  </m:oMath>
                </a14:m>
                <a:endParaRPr lang="en-US" sz="1600" b="0" dirty="0"/>
              </a:p>
              <a:p>
                <a:r>
                  <a:rPr lang="en-US" sz="1600" b="0" dirty="0"/>
                  <a:t>					</a:t>
                </a:r>
                <a14:m>
                  <m:oMath xmlns:m="http://schemas.openxmlformats.org/officeDocument/2006/math">
                    <m:r>
                      <a:rPr lang="en-US" sz="1600" b="0" i="1" smtClean="0">
                        <a:latin typeface="Cambria Math" panose="02040503050406030204" pitchFamily="18" charset="0"/>
                      </a:rPr>
                      <m:t>𝐶𝑎𝑢𝑠𝑎𝑙</m:t>
                    </m:r>
                    <m:r>
                      <a:rPr lang="en-US" sz="1600" b="0" i="1" smtClean="0">
                        <a:latin typeface="Cambria Math" panose="02040503050406030204" pitchFamily="18" charset="0"/>
                      </a:rPr>
                      <m:t> </m:t>
                    </m:r>
                    <m:r>
                      <a:rPr lang="en-US" sz="1600" b="0" i="1" smtClean="0">
                        <a:latin typeface="Cambria Math" panose="02040503050406030204" pitchFamily="18" charset="0"/>
                      </a:rPr>
                      <m:t>𝐺𝑟𝑎𝑝</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𝐷𝑎𝑡𝑎</m:t>
                    </m:r>
                  </m:oMath>
                </a14:m>
                <a:endParaRPr lang="en-US" sz="1600" dirty="0"/>
              </a:p>
            </p:txBody>
          </p:sp>
        </mc:Choice>
        <mc:Fallback xmlns="">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89647" y="1260660"/>
                <a:ext cx="12102353" cy="3170099"/>
              </a:xfrm>
              <a:prstGeom prst="rect">
                <a:avLst/>
              </a:prstGeom>
              <a:blipFill>
                <a:blip r:embed="rId3"/>
                <a:stretch>
                  <a:fillRect l="-806" t="-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50E062-E2DA-2D0B-91D2-19F429CDB9EA}"/>
                  </a:ext>
                </a:extLst>
              </p:cNvPr>
              <p:cNvSpPr txBox="1"/>
              <p:nvPr/>
            </p:nvSpPr>
            <p:spPr>
              <a:xfrm>
                <a:off x="182880" y="4550257"/>
                <a:ext cx="7885355" cy="2431435"/>
              </a:xfrm>
              <a:prstGeom prst="rect">
                <a:avLst/>
              </a:prstGeom>
              <a:noFill/>
            </p:spPr>
            <p:txBody>
              <a:bodyPr wrap="square" rtlCol="0">
                <a:spAutoFit/>
              </a:bodyPr>
              <a:lstStyle/>
              <a:p>
                <a:r>
                  <a:rPr lang="en-US" sz="2400" dirty="0"/>
                  <a:t>For Causal Discovery, we will assume Faithfulness:</a:t>
                </a:r>
              </a:p>
              <a:p>
                <a:endParaRPr lang="en-US" sz="2400" dirty="0"/>
              </a:p>
              <a:p>
                <a:r>
                  <a:rPr lang="en-US" sz="2400" b="0" dirty="0"/>
                  <a:t>					</a:t>
                </a:r>
                <a14:m>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oMath>
                </a14:m>
                <a:endParaRPr lang="en-US" sz="2400" b="0" dirty="0"/>
              </a:p>
              <a:p>
                <a:r>
                  <a:rPr lang="en-US" sz="2400" dirty="0"/>
                  <a:t>Which allows us –</a:t>
                </a:r>
              </a:p>
              <a:p>
                <a:pPr algn="ctr"/>
                <a:r>
                  <a:rPr lang="en-US" sz="2400" dirty="0"/>
                  <a:t> 					</a:t>
                </a:r>
                <a14:m>
                  <m:oMath xmlns:m="http://schemas.openxmlformats.org/officeDocument/2006/math">
                    <m:r>
                      <a:rPr lang="en-US" sz="2400" b="0" i="1" smtClean="0">
                        <a:latin typeface="Cambria Math" panose="02040503050406030204" pitchFamily="18" charset="0"/>
                      </a:rPr>
                      <m:t>𝐶𝑎𝑢𝑠𝑎𝑙</m:t>
                    </m:r>
                    <m:r>
                      <a:rPr lang="en-US" sz="2400" b="0" i="1" smtClean="0">
                        <a:latin typeface="Cambria Math" panose="02040503050406030204" pitchFamily="18" charset="0"/>
                      </a:rPr>
                      <m:t> </m:t>
                    </m:r>
                    <m:r>
                      <a:rPr lang="en-US" sz="2400" b="0" i="1" smtClean="0">
                        <a:latin typeface="Cambria Math" panose="02040503050406030204" pitchFamily="18" charset="0"/>
                      </a:rPr>
                      <m:t>𝐺𝑟𝑎𝑝</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𝐷𝑎𝑡𝑎</m:t>
                    </m:r>
                  </m:oMath>
                </a14:m>
                <a:endParaRPr lang="en-US" sz="2400" b="0" dirty="0"/>
              </a:p>
              <a:p>
                <a:endParaRPr lang="en-US" sz="2800" dirty="0"/>
              </a:p>
            </p:txBody>
          </p:sp>
        </mc:Choice>
        <mc:Fallback xmlns="">
          <p:sp>
            <p:nvSpPr>
              <p:cNvPr id="2" name="TextBox 1">
                <a:extLst>
                  <a:ext uri="{FF2B5EF4-FFF2-40B4-BE49-F238E27FC236}">
                    <a16:creationId xmlns:a16="http://schemas.microsoft.com/office/drawing/2014/main" id="{E650E062-E2DA-2D0B-91D2-19F429CDB9EA}"/>
                  </a:ext>
                </a:extLst>
              </p:cNvPr>
              <p:cNvSpPr txBox="1">
                <a:spLocks noRot="1" noChangeAspect="1" noMove="1" noResize="1" noEditPoints="1" noAdjustHandles="1" noChangeArrowheads="1" noChangeShapeType="1" noTextEdit="1"/>
              </p:cNvSpPr>
              <p:nvPr/>
            </p:nvSpPr>
            <p:spPr>
              <a:xfrm>
                <a:off x="182880" y="4550257"/>
                <a:ext cx="7885355" cy="2431435"/>
              </a:xfrm>
              <a:prstGeom prst="rect">
                <a:avLst/>
              </a:prstGeom>
              <a:blipFill>
                <a:blip r:embed="rId4"/>
                <a:stretch>
                  <a:fillRect l="-1159" t="-2005"/>
                </a:stretch>
              </a:blipFill>
            </p:spPr>
            <p:txBody>
              <a:bodyPr/>
              <a:lstStyle/>
              <a:p>
                <a:r>
                  <a:rPr lang="en-US">
                    <a:noFill/>
                  </a:rPr>
                  <a:t> </a:t>
                </a:r>
              </a:p>
            </p:txBody>
          </p:sp>
        </mc:Fallback>
      </mc:AlternateContent>
    </p:spTree>
    <p:extLst>
      <p:ext uri="{BB962C8B-B14F-4D97-AF65-F5344CB8AC3E}">
        <p14:creationId xmlns:p14="http://schemas.microsoft.com/office/powerpoint/2010/main" val="136808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1026" name="Picture 2">
            <a:extLst>
              <a:ext uri="{FF2B5EF4-FFF2-40B4-BE49-F238E27FC236}">
                <a16:creationId xmlns:a16="http://schemas.microsoft.com/office/drawing/2014/main" id="{93E07D61-38AD-7822-FD0B-64C6DA6B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9504"/>
            <a:ext cx="10341406" cy="54754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We can only differentiate cases from their respective Markov equivalence class:</a:t>
            </a:r>
          </a:p>
        </p:txBody>
      </p:sp>
    </p:spTree>
    <p:extLst>
      <p:ext uri="{BB962C8B-B14F-4D97-AF65-F5344CB8AC3E}">
        <p14:creationId xmlns:p14="http://schemas.microsoft.com/office/powerpoint/2010/main" val="36176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An example of an algorithm of Causal Discovery</a:t>
            </a:r>
          </a:p>
        </p:txBody>
      </p:sp>
      <p:pic>
        <p:nvPicPr>
          <p:cNvPr id="2050" name="Picture 2">
            <a:extLst>
              <a:ext uri="{FF2B5EF4-FFF2-40B4-BE49-F238E27FC236}">
                <a16:creationId xmlns:a16="http://schemas.microsoft.com/office/drawing/2014/main" id="{2A4E34D8-49C2-14FA-7B03-8926188A8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6731"/>
            <a:ext cx="10530663" cy="54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4129143" y="2905780"/>
            <a:ext cx="12102353" cy="523220"/>
          </a:xfrm>
          <a:prstGeom prst="rect">
            <a:avLst/>
          </a:prstGeom>
          <a:noFill/>
        </p:spPr>
        <p:txBody>
          <a:bodyPr wrap="square" rtlCol="0">
            <a:spAutoFit/>
          </a:bodyPr>
          <a:lstStyle/>
          <a:p>
            <a:r>
              <a:rPr lang="en-US" sz="2800" dirty="0"/>
              <a:t>Counterfactual Analysis</a:t>
            </a:r>
            <a:endParaRPr lang="en-US" dirty="0"/>
          </a:p>
        </p:txBody>
      </p:sp>
    </p:spTree>
    <p:extLst>
      <p:ext uri="{BB962C8B-B14F-4D97-AF65-F5344CB8AC3E}">
        <p14:creationId xmlns:p14="http://schemas.microsoft.com/office/powerpoint/2010/main" val="3405762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First Rung – What’s so bad about statistics?!?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CA697D-DD94-9AB8-D41B-C686C2C635D9}"/>
                  </a:ext>
                </a:extLst>
              </p:cNvPr>
              <p:cNvSpPr txBox="1"/>
              <p:nvPr/>
            </p:nvSpPr>
            <p:spPr>
              <a:xfrm>
                <a:off x="89647" y="106498"/>
                <a:ext cx="7401261" cy="3139321"/>
              </a:xfrm>
              <a:prstGeom prst="rect">
                <a:avLst/>
              </a:prstGeom>
              <a:noFill/>
            </p:spPr>
            <p:txBody>
              <a:bodyPr wrap="square" rtlCol="0">
                <a:spAutoFit/>
              </a:bodyPr>
              <a:lstStyle/>
              <a:p>
                <a:r>
                  <a:rPr lang="en-US" dirty="0"/>
                  <a:t>Let us define the following: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b="0" dirty="0"/>
                  <a:t> The outcome for the control population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The outcome for the treated population</a:t>
                </a:r>
              </a:p>
              <a:p>
                <a:r>
                  <a:rPr lang="en-US" dirty="0"/>
                  <a:t>Given treatment T:</a:t>
                </a:r>
              </a:p>
              <a:p>
                <a:r>
                  <a:rPr lang="en-US" u="sng" dirty="0"/>
                  <a:t>Average Treatment Effect</a:t>
                </a:r>
                <a:r>
                  <a:rPr lang="en-US" dirty="0"/>
                  <a:t>:</a:t>
                </a:r>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𝐴𝑇𝐸</m:t>
                      </m:r>
                      <m:r>
                        <a:rPr lang="es-ES" i="1">
                          <a:latin typeface="Cambria Math" panose="02040503050406030204" pitchFamily="18" charset="0"/>
                        </a:rPr>
                        <m:t> = </m:t>
                      </m:r>
                      <m:r>
                        <a:rPr lang="es-ES" i="1">
                          <a:latin typeface="Cambria Math" panose="02040503050406030204" pitchFamily="18" charset="0"/>
                        </a:rPr>
                        <m:t>𝐸</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1</m:t>
                              </m:r>
                            </m:sub>
                          </m:sSub>
                          <m:r>
                            <a:rPr lang="es-ES" i="1">
                              <a:latin typeface="Cambria Math" panose="02040503050406030204" pitchFamily="18" charset="0"/>
                            </a:rPr>
                            <m:t> − </m:t>
                          </m:r>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0</m:t>
                              </m:r>
                            </m:sub>
                          </m:sSub>
                        </m:e>
                      </m:d>
                    </m:oMath>
                  </m:oMathPara>
                </a14:m>
                <a:endParaRPr lang="en-US" dirty="0"/>
              </a:p>
              <a:p>
                <a:endParaRPr lang="en-US" dirty="0"/>
              </a:p>
              <a:p>
                <a:r>
                  <a:rPr lang="en-US" u="sng" dirty="0"/>
                  <a:t>Average Treatment Effect for the Treated:</a:t>
                </a:r>
              </a:p>
              <a:p>
                <a:endParaRPr lang="en-US" u="sng" dirty="0"/>
              </a:p>
              <a:p>
                <a:pPr/>
                <a14:m>
                  <m:oMathPara xmlns:m="http://schemas.openxmlformats.org/officeDocument/2006/math">
                    <m:oMathParaPr>
                      <m:jc m:val="centerGroup"/>
                    </m:oMathParaPr>
                    <m:oMath xmlns:m="http://schemas.openxmlformats.org/officeDocument/2006/math">
                      <m:r>
                        <a:rPr lang="es-ES" i="1" u="sng">
                          <a:latin typeface="Cambria Math" panose="02040503050406030204" pitchFamily="18" charset="0"/>
                        </a:rPr>
                        <m:t>𝐴𝑇𝑇</m:t>
                      </m:r>
                      <m:r>
                        <a:rPr lang="es-ES" i="1" u="sng">
                          <a:latin typeface="Cambria Math" panose="02040503050406030204" pitchFamily="18" charset="0"/>
                        </a:rPr>
                        <m:t> = </m:t>
                      </m:r>
                      <m:r>
                        <a:rPr lang="es-ES" i="1" u="sng">
                          <a:latin typeface="Cambria Math" panose="02040503050406030204" pitchFamily="18" charset="0"/>
                        </a:rPr>
                        <m:t>𝐸</m:t>
                      </m:r>
                      <m:r>
                        <a:rPr lang="es-ES" i="1" u="sng">
                          <a:latin typeface="Cambria Math" panose="02040503050406030204" pitchFamily="18" charset="0"/>
                        </a:rPr>
                        <m:t>[</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1</m:t>
                          </m:r>
                        </m:sub>
                      </m:sSub>
                      <m:r>
                        <a:rPr lang="es-ES" i="1" u="sng">
                          <a:latin typeface="Cambria Math" panose="02040503050406030204" pitchFamily="18" charset="0"/>
                        </a:rPr>
                        <m:t> − </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0</m:t>
                          </m:r>
                        </m:sub>
                      </m:sSub>
                      <m:r>
                        <a:rPr lang="es-ES" i="1" u="sng">
                          <a:latin typeface="Cambria Math" panose="02040503050406030204" pitchFamily="18" charset="0"/>
                        </a:rPr>
                        <m:t> | </m:t>
                      </m:r>
                      <m:r>
                        <a:rPr lang="es-ES" i="1" u="sng">
                          <a:latin typeface="Cambria Math" panose="02040503050406030204" pitchFamily="18" charset="0"/>
                        </a:rPr>
                        <m:t>𝑇</m:t>
                      </m:r>
                      <m:r>
                        <a:rPr lang="es-ES" i="1" u="sng">
                          <a:latin typeface="Cambria Math" panose="02040503050406030204" pitchFamily="18" charset="0"/>
                        </a:rPr>
                        <m:t>=</m:t>
                      </m:r>
                      <m:r>
                        <a:rPr lang="es-ES" i="1" u="sng">
                          <a:latin typeface="Cambria Math" panose="02040503050406030204" pitchFamily="18" charset="0"/>
                        </a:rPr>
                        <m:t>1</m:t>
                      </m:r>
                      <m:r>
                        <a:rPr lang="es-ES" i="1" u="sng">
                          <a:latin typeface="Cambria Math" panose="02040503050406030204" pitchFamily="18" charset="0"/>
                        </a:rPr>
                        <m:t>]</m:t>
                      </m:r>
                    </m:oMath>
                  </m:oMathPara>
                </a14:m>
                <a:endParaRPr lang="en-US" u="sng" dirty="0"/>
              </a:p>
              <a:p>
                <a:endParaRPr lang="en-US" dirty="0"/>
              </a:p>
            </p:txBody>
          </p:sp>
        </mc:Choice>
        <mc:Fallback xmlns="">
          <p:sp>
            <p:nvSpPr>
              <p:cNvPr id="2" name="TextBox 1">
                <a:extLst>
                  <a:ext uri="{FF2B5EF4-FFF2-40B4-BE49-F238E27FC236}">
                    <a16:creationId xmlns:a16="http://schemas.microsoft.com/office/drawing/2014/main" id="{1FCA697D-DD94-9AB8-D41B-C686C2C635D9}"/>
                  </a:ext>
                </a:extLst>
              </p:cNvPr>
              <p:cNvSpPr txBox="1">
                <a:spLocks noRot="1" noChangeAspect="1" noMove="1" noResize="1" noEditPoints="1" noAdjustHandles="1" noChangeArrowheads="1" noChangeShapeType="1" noTextEdit="1"/>
              </p:cNvSpPr>
              <p:nvPr/>
            </p:nvSpPr>
            <p:spPr>
              <a:xfrm>
                <a:off x="89647" y="106498"/>
                <a:ext cx="7401261" cy="3139321"/>
              </a:xfrm>
              <a:prstGeom prst="rect">
                <a:avLst/>
              </a:prstGeom>
              <a:blipFill>
                <a:blip r:embed="rId3"/>
                <a:stretch>
                  <a:fillRect l="-741" t="-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F272B6-1F9B-D2C2-D86C-1EFA54B4AE7C}"/>
                  </a:ext>
                </a:extLst>
              </p:cNvPr>
              <p:cNvSpPr txBox="1"/>
              <p:nvPr/>
            </p:nvSpPr>
            <p:spPr>
              <a:xfrm>
                <a:off x="0" y="3245819"/>
                <a:ext cx="6884894" cy="369332"/>
              </a:xfrm>
              <a:prstGeom prst="rect">
                <a:avLst/>
              </a:prstGeom>
              <a:noFill/>
            </p:spPr>
            <p:txBody>
              <a:bodyPr wrap="square" rtlCol="0">
                <a:spAutoFit/>
              </a:bodyPr>
              <a:lstStyle/>
              <a:p>
                <a:r>
                  <a:rPr lang="en-US" dirty="0"/>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is a </a:t>
                </a:r>
                <a:r>
                  <a:rPr lang="en-US" u="sng" dirty="0"/>
                  <a:t>counterfactual.</a:t>
                </a:r>
                <a:r>
                  <a:rPr lang="en-US" dirty="0"/>
                  <a:t> In the real world we have:</a:t>
                </a:r>
                <a:endParaRPr lang="en-US" u="sng" dirty="0"/>
              </a:p>
            </p:txBody>
          </p:sp>
        </mc:Choice>
        <mc:Fallback xmlns="">
          <p:sp>
            <p:nvSpPr>
              <p:cNvPr id="6" name="TextBox 5">
                <a:extLst>
                  <a:ext uri="{FF2B5EF4-FFF2-40B4-BE49-F238E27FC236}">
                    <a16:creationId xmlns:a16="http://schemas.microsoft.com/office/drawing/2014/main" id="{FAF272B6-1F9B-D2C2-D86C-1EFA54B4AE7C}"/>
                  </a:ext>
                </a:extLst>
              </p:cNvPr>
              <p:cNvSpPr txBox="1">
                <a:spLocks noRot="1" noChangeAspect="1" noMove="1" noResize="1" noEditPoints="1" noAdjustHandles="1" noChangeArrowheads="1" noChangeShapeType="1" noTextEdit="1"/>
              </p:cNvSpPr>
              <p:nvPr/>
            </p:nvSpPr>
            <p:spPr>
              <a:xfrm>
                <a:off x="0" y="3245819"/>
                <a:ext cx="6884894" cy="369332"/>
              </a:xfrm>
              <a:prstGeom prst="rect">
                <a:avLst/>
              </a:prstGeom>
              <a:blipFill>
                <a:blip r:embed="rId4"/>
                <a:stretch>
                  <a:fillRect l="-70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8C5549-33D3-C34A-84D5-C0E399E7CD6B}"/>
                  </a:ext>
                </a:extLst>
              </p:cNvPr>
              <p:cNvSpPr txBox="1"/>
              <p:nvPr/>
            </p:nvSpPr>
            <p:spPr>
              <a:xfrm>
                <a:off x="29926" y="3710690"/>
                <a:ext cx="8606651" cy="28072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1</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0</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1</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1</m:t>
                          </m:r>
                        </m:e>
                      </m:d>
                      <m:r>
                        <a:rPr lang="it-IT" i="1">
                          <a:latin typeface="Cambria Math" panose="02040503050406030204" pitchFamily="18" charset="0"/>
                        </a:rPr>
                        <m:t>− </m:t>
                      </m:r>
                      <m:r>
                        <a:rPr lang="it-IT" i="1">
                          <a:latin typeface="Cambria Math" panose="02040503050406030204" pitchFamily="18" charset="0"/>
                        </a:rPr>
                        <m:t>𝐸</m:t>
                      </m:r>
                      <m:d>
                        <m:dPr>
                          <m:begChr m:val="["/>
                          <m:endChr m:val="]"/>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0</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0</m:t>
                          </m:r>
                        </m:e>
                      </m:d>
                    </m:oMath>
                  </m:oMathPara>
                </a14:m>
                <a:endParaRPr lang="en-US" dirty="0"/>
              </a:p>
              <a:p>
                <a:endParaRPr lang="en-US" dirty="0"/>
              </a:p>
              <a:p>
                <a:r>
                  <a:rPr lang="en-US" dirty="0"/>
                  <a:t>Adding the counterfactual outcome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0" dirty="0" smtClean="0">
                        <a:latin typeface="Cambria Math" panose="02040503050406030204" pitchFamily="18" charset="0"/>
                      </a:rPr>
                      <m:t>:</m:t>
                    </m:r>
                  </m:oMath>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m:oMathPara>
                </a14:m>
                <a:endParaRPr lang="en-US" dirty="0"/>
              </a:p>
              <a:p>
                <a:endParaRPr lang="en-US" dirty="0"/>
              </a:p>
              <a:p>
                <a:r>
                  <a:rPr lang="en-US" dirty="0"/>
                  <a:t>Re-order and merge: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e>
                              </m:d>
                            </m:e>
                          </m:groupChr>
                        </m:e>
                        <m:lim>
                          <m:r>
                            <a:rPr lang="en-US" b="0" i="1" smtClean="0">
                              <a:latin typeface="Cambria Math" panose="02040503050406030204" pitchFamily="18" charset="0"/>
                            </a:rPr>
                            <m:t>𝐴𝑇𝑇</m:t>
                          </m:r>
                        </m:lim>
                      </m:limLow>
                      <m:r>
                        <a:rPr lang="en-US" b="0" i="1" smtClean="0">
                          <a:latin typeface="Cambria Math" panose="02040503050406030204" pitchFamily="18" charset="0"/>
                        </a:rPr>
                        <m:t> </m:t>
                      </m:r>
                      <m:r>
                        <a:rPr lang="en-US" i="1">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e>
                                  </m:d>
                                </m:e>
                              </m:d>
                            </m:e>
                          </m:groupChr>
                        </m:e>
                        <m:lim>
                          <m:r>
                            <a:rPr lang="en-US" b="0" i="1" smtClean="0">
                              <a:latin typeface="Cambria Math" panose="02040503050406030204" pitchFamily="18" charset="0"/>
                            </a:rPr>
                            <m:t>𝐵𝐼𝐴𝑆</m:t>
                          </m:r>
                        </m:lim>
                      </m:limLow>
                    </m:oMath>
                  </m:oMathPara>
                </a14:m>
                <a:endParaRPr lang="en-US" dirty="0"/>
              </a:p>
            </p:txBody>
          </p:sp>
        </mc:Choice>
        <mc:Fallback xmlns="">
          <p:sp>
            <p:nvSpPr>
              <p:cNvPr id="7" name="TextBox 6">
                <a:extLst>
                  <a:ext uri="{FF2B5EF4-FFF2-40B4-BE49-F238E27FC236}">
                    <a16:creationId xmlns:a16="http://schemas.microsoft.com/office/drawing/2014/main" id="{708C5549-33D3-C34A-84D5-C0E399E7CD6B}"/>
                  </a:ext>
                </a:extLst>
              </p:cNvPr>
              <p:cNvSpPr txBox="1">
                <a:spLocks noRot="1" noChangeAspect="1" noMove="1" noResize="1" noEditPoints="1" noAdjustHandles="1" noChangeArrowheads="1" noChangeShapeType="1" noTextEdit="1"/>
              </p:cNvSpPr>
              <p:nvPr/>
            </p:nvSpPr>
            <p:spPr>
              <a:xfrm>
                <a:off x="29926" y="3710690"/>
                <a:ext cx="8606651" cy="2807243"/>
              </a:xfrm>
              <a:prstGeom prst="rect">
                <a:avLst/>
              </a:prstGeom>
              <a:blipFill>
                <a:blip r:embed="rId5"/>
                <a:stretch>
                  <a:fillRect l="-637"/>
                </a:stretch>
              </a:blipFill>
            </p:spPr>
            <p:txBody>
              <a:bodyPr/>
              <a:lstStyle/>
              <a:p>
                <a:r>
                  <a:rPr lang="en-US">
                    <a:noFill/>
                  </a:rPr>
                  <a:t> </a:t>
                </a:r>
              </a:p>
            </p:txBody>
          </p:sp>
        </mc:Fallback>
      </mc:AlternateContent>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5</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wrong with RCT?</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4370427"/>
          </a:xfrm>
          <a:prstGeom prst="rect">
            <a:avLst/>
          </a:prstGeom>
          <a:noFill/>
        </p:spPr>
        <p:txBody>
          <a:bodyPr wrap="square" rtlCol="0">
            <a:spAutoFit/>
          </a:bodyPr>
          <a:lstStyle/>
          <a:p>
            <a:r>
              <a:rPr lang="en-US" dirty="0"/>
              <a:t>According to Pearl, RCT were the first dive into causality.</a:t>
            </a:r>
          </a:p>
          <a:p>
            <a:endParaRPr lang="en-US" dirty="0"/>
          </a:p>
          <a:p>
            <a:r>
              <a:rPr lang="en-US" dirty="0"/>
              <a:t>	</a:t>
            </a:r>
          </a:p>
          <a:p>
            <a:r>
              <a:rPr lang="en-US" sz="2800" dirty="0"/>
              <a:t>“the randomized controlled trial (RCT). From a causal perspective, the RCT is a man-made tool for uncovering the query P(L | do(D)), which is a property of nature. Its main purpose is to disassociate variables of interest (say, D and L) from other variables (Z) that would otherwise affect them both.”</a:t>
            </a:r>
          </a:p>
        </p:txBody>
      </p:sp>
      <p:pic>
        <p:nvPicPr>
          <p:cNvPr id="1026" name="Picture 2">
            <a:extLst>
              <a:ext uri="{FF2B5EF4-FFF2-40B4-BE49-F238E27FC236}">
                <a16:creationId xmlns:a16="http://schemas.microsoft.com/office/drawing/2014/main" id="{E40CD962-1D2F-381B-F473-BDE6F35F1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0" r="26844"/>
          <a:stretch/>
        </p:blipFill>
        <p:spPr bwMode="auto">
          <a:xfrm>
            <a:off x="6807500" y="2326734"/>
            <a:ext cx="5384500" cy="316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800219"/>
          </a:xfrm>
          <a:prstGeom prst="rect">
            <a:avLst/>
          </a:prstGeom>
          <a:noFill/>
        </p:spPr>
        <p:txBody>
          <a:bodyPr wrap="square" rtlCol="0">
            <a:spAutoFit/>
          </a:bodyPr>
          <a:lstStyle/>
          <a:p>
            <a:r>
              <a:rPr lang="en-US" u="sng" dirty="0"/>
              <a:t>Difference between doing and intervention:</a:t>
            </a:r>
          </a:p>
          <a:p>
            <a:endParaRPr lang="en-US" sz="2800" dirty="0"/>
          </a:p>
        </p:txBody>
      </p:sp>
      <p:sp>
        <p:nvSpPr>
          <p:cNvPr id="5" name="TextBox 4">
            <a:extLst>
              <a:ext uri="{FF2B5EF4-FFF2-40B4-BE49-F238E27FC236}">
                <a16:creationId xmlns:a16="http://schemas.microsoft.com/office/drawing/2014/main" id="{115B853F-05CA-9B2C-3E00-E2F18FFB3B1C}"/>
              </a:ext>
            </a:extLst>
          </p:cNvPr>
          <p:cNvSpPr txBox="1"/>
          <p:nvPr/>
        </p:nvSpPr>
        <p:spPr>
          <a:xfrm>
            <a:off x="170563" y="6079375"/>
            <a:ext cx="11822654" cy="754053"/>
          </a:xfrm>
          <a:prstGeom prst="rect">
            <a:avLst/>
          </a:prstGeom>
          <a:noFill/>
        </p:spPr>
        <p:txBody>
          <a:bodyPr wrap="square" rtlCol="0">
            <a:spAutoFit/>
          </a:bodyPr>
          <a:lstStyle/>
          <a:p>
            <a:r>
              <a:rPr lang="en-US" dirty="0"/>
              <a:t>Confounding, then, should simply be </a:t>
            </a:r>
            <a:r>
              <a:rPr lang="en-US" sz="2500" dirty="0"/>
              <a:t>defined</a:t>
            </a:r>
            <a:r>
              <a:rPr lang="en-US" dirty="0"/>
              <a:t> as anything that leads to a discrepancy between the two</a:t>
            </a:r>
          </a:p>
          <a:p>
            <a:r>
              <a:rPr lang="en-US" dirty="0"/>
              <a:t>: P(Y | X) ≠ P(Y | do(X)).</a:t>
            </a:r>
          </a:p>
        </p:txBody>
      </p:sp>
      <p:pic>
        <p:nvPicPr>
          <p:cNvPr id="3" name="Picture 2">
            <a:extLst>
              <a:ext uri="{FF2B5EF4-FFF2-40B4-BE49-F238E27FC236}">
                <a16:creationId xmlns:a16="http://schemas.microsoft.com/office/drawing/2014/main" id="{9253F460-DDB0-61D1-7E0E-65A67FBE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84" y="1413405"/>
            <a:ext cx="8410575" cy="4200525"/>
          </a:xfrm>
          <a:prstGeom prst="rect">
            <a:avLst/>
          </a:prstGeom>
          <a:solidFill>
            <a:schemeClr val="bg1"/>
          </a:solidFill>
        </p:spPr>
      </p:pic>
    </p:spTree>
    <p:extLst>
      <p:ext uri="{BB962C8B-B14F-4D97-AF65-F5344CB8AC3E}">
        <p14:creationId xmlns:p14="http://schemas.microsoft.com/office/powerpoint/2010/main" val="99306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7</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6" name="Rectangle 5">
            <a:extLst>
              <a:ext uri="{FF2B5EF4-FFF2-40B4-BE49-F238E27FC236}">
                <a16:creationId xmlns:a16="http://schemas.microsoft.com/office/drawing/2014/main" id="{EB8CADE5-FA38-9496-8E47-9238435D6980}"/>
              </a:ext>
            </a:extLst>
          </p:cNvPr>
          <p:cNvSpPr>
            <a:spLocks noChangeArrowheads="1"/>
          </p:cNvSpPr>
          <p:nvPr/>
        </p:nvSpPr>
        <p:spPr bwMode="auto">
          <a:xfrm>
            <a:off x="86062" y="101149"/>
            <a:ext cx="73661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8" name="Picture 6">
            <a:extLst>
              <a:ext uri="{FF2B5EF4-FFF2-40B4-BE49-F238E27FC236}">
                <a16:creationId xmlns:a16="http://schemas.microsoft.com/office/drawing/2014/main" id="{F9F97161-00E7-090A-5516-48A9F8528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 y="12268"/>
            <a:ext cx="6572250" cy="31432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82361D-5FF2-E27E-4747-772728A810F3}"/>
                  </a:ext>
                </a:extLst>
              </p:cNvPr>
              <p:cNvSpPr txBox="1"/>
              <p:nvPr/>
            </p:nvSpPr>
            <p:spPr>
              <a:xfrm>
                <a:off x="247425" y="3324113"/>
                <a:ext cx="1161826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r>
                            <a:rPr lang="en-US" i="1">
                              <a:latin typeface="Cambria Math" panose="02040503050406030204" pitchFamily="18" charset="0"/>
                            </a:rPr>
                            <m:t>, </m:t>
                          </m:r>
                          <m:r>
                            <a:rPr lang="en-US" i="1">
                              <a:latin typeface="Cambria Math" panose="02040503050406030204" pitchFamily="18" charset="0"/>
                            </a:rPr>
                            <m:t>𝐶𝑎𝑢𝑠𝑎𝑙</m:t>
                          </m:r>
                          <m:r>
                            <a:rPr lang="en-US" i="1">
                              <a:latin typeface="Cambria Math" panose="02040503050406030204" pitchFamily="18" charset="0"/>
                            </a:rPr>
                            <m:t> </m:t>
                          </m:r>
                          <m:r>
                            <a:rPr lang="en-US" i="1">
                              <a:latin typeface="Cambria Math" panose="02040503050406030204" pitchFamily="18" charset="0"/>
                            </a:rPr>
                            <m:t>𝑘𝑛𝑜𝑤𝑙𝑒𝑑𝑔𝑒</m:t>
                          </m:r>
                        </m:e>
                      </m:d>
                      <m:r>
                        <a:rPr lang="en-US" b="0" i="1" smtClean="0">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e>
                      </m:d>
                    </m:oMath>
                  </m:oMathPara>
                </a14:m>
                <a:endParaRPr lang="en-US" dirty="0"/>
              </a:p>
            </p:txBody>
          </p:sp>
        </mc:Choice>
        <mc:Fallback xmlns="">
          <p:sp>
            <p:nvSpPr>
              <p:cNvPr id="7" name="TextBox 6">
                <a:extLst>
                  <a:ext uri="{FF2B5EF4-FFF2-40B4-BE49-F238E27FC236}">
                    <a16:creationId xmlns:a16="http://schemas.microsoft.com/office/drawing/2014/main" id="{9982361D-5FF2-E27E-4747-772728A810F3}"/>
                  </a:ext>
                </a:extLst>
              </p:cNvPr>
              <p:cNvSpPr txBox="1">
                <a:spLocks noRot="1" noChangeAspect="1" noMove="1" noResize="1" noEditPoints="1" noAdjustHandles="1" noChangeArrowheads="1" noChangeShapeType="1" noTextEdit="1"/>
              </p:cNvSpPr>
              <p:nvPr/>
            </p:nvSpPr>
            <p:spPr>
              <a:xfrm>
                <a:off x="247425" y="3324113"/>
                <a:ext cx="11618260"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247425" y="3817914"/>
                <a:ext cx="6142617" cy="369332"/>
              </a:xfrm>
              <a:prstGeom prst="rect">
                <a:avLst/>
              </a:prstGeom>
              <a:noFill/>
            </p:spPr>
            <p:txBody>
              <a:bodyPr wrap="square" rtlCol="0">
                <a:spAutoFit/>
              </a:bodyPr>
              <a:lstStyle/>
              <a:p>
                <a:r>
                  <a:rPr lang="en-US" dirty="0"/>
                  <a:t>This graph suggests A is dependent on C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rPr>
                      <m:t>𝐵</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247425" y="3817914"/>
                <a:ext cx="6142617" cy="369332"/>
              </a:xfrm>
              <a:prstGeom prst="rect">
                <a:avLst/>
              </a:prstGeom>
              <a:blipFill>
                <a:blip r:embed="rId5"/>
                <a:stretch>
                  <a:fillRect l="-89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2125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8</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r>
              <a:rPr lang="en-US" sz="2000" dirty="0" err="1"/>
              <a:t>Berkson’s</a:t>
            </a:r>
            <a:r>
              <a:rPr lang="en-US" sz="2000" dirty="0"/>
              <a:t> Paradox and Simpson’s Paradox</a:t>
            </a: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6146" name="Picture 2" descr="undefined">
            <a:extLst>
              <a:ext uri="{FF2B5EF4-FFF2-40B4-BE49-F238E27FC236}">
                <a16:creationId xmlns:a16="http://schemas.microsoft.com/office/drawing/2014/main" id="{1F4B0019-E70D-9520-519A-90F8EECB6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1373"/>
            <a:ext cx="3601156" cy="6402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iagram, text&#10;&#10;Description automatically generated">
            <a:extLst>
              <a:ext uri="{FF2B5EF4-FFF2-40B4-BE49-F238E27FC236}">
                <a16:creationId xmlns:a16="http://schemas.microsoft.com/office/drawing/2014/main" id="{2A576352-FC5F-C41C-0AA4-9A341D389436}"/>
              </a:ext>
            </a:extLst>
          </p:cNvPr>
          <p:cNvPicPr>
            <a:picLocks noChangeAspect="1"/>
          </p:cNvPicPr>
          <p:nvPr/>
        </p:nvPicPr>
        <p:blipFill>
          <a:blip r:embed="rId4"/>
          <a:stretch>
            <a:fillRect/>
          </a:stretch>
        </p:blipFill>
        <p:spPr>
          <a:xfrm>
            <a:off x="3601156" y="2847543"/>
            <a:ext cx="5580239" cy="3985885"/>
          </a:xfrm>
          <a:prstGeom prst="rect">
            <a:avLst/>
          </a:prstGeom>
        </p:spPr>
      </p:pic>
      <p:sp>
        <p:nvSpPr>
          <p:cNvPr id="7" name="TextBox 6">
            <a:extLst>
              <a:ext uri="{FF2B5EF4-FFF2-40B4-BE49-F238E27FC236}">
                <a16:creationId xmlns:a16="http://schemas.microsoft.com/office/drawing/2014/main" id="{127A89F0-3DD6-4D31-E745-86C32643AEB0}"/>
              </a:ext>
            </a:extLst>
          </p:cNvPr>
          <p:cNvSpPr txBox="1"/>
          <p:nvPr/>
        </p:nvSpPr>
        <p:spPr>
          <a:xfrm>
            <a:off x="4097867" y="2302933"/>
            <a:ext cx="2540000" cy="369332"/>
          </a:xfrm>
          <a:prstGeom prst="rect">
            <a:avLst/>
          </a:prstGeom>
          <a:noFill/>
        </p:spPr>
        <p:txBody>
          <a:bodyPr wrap="square" rtlCol="0">
            <a:spAutoFit/>
          </a:bodyPr>
          <a:lstStyle/>
          <a:p>
            <a:r>
              <a:rPr lang="en-US" dirty="0"/>
              <a:t>Simpson’s paradox</a:t>
            </a:r>
          </a:p>
        </p:txBody>
      </p:sp>
      <p:sp>
        <p:nvSpPr>
          <p:cNvPr id="11" name="TextBox 10">
            <a:extLst>
              <a:ext uri="{FF2B5EF4-FFF2-40B4-BE49-F238E27FC236}">
                <a16:creationId xmlns:a16="http://schemas.microsoft.com/office/drawing/2014/main" id="{8A982F1E-17A6-CE52-9A3C-58316D4388F5}"/>
              </a:ext>
            </a:extLst>
          </p:cNvPr>
          <p:cNvSpPr txBox="1"/>
          <p:nvPr/>
        </p:nvSpPr>
        <p:spPr>
          <a:xfrm>
            <a:off x="0" y="30134"/>
            <a:ext cx="3510844" cy="369332"/>
          </a:xfrm>
          <a:prstGeom prst="rect">
            <a:avLst/>
          </a:prstGeom>
          <a:noFill/>
        </p:spPr>
        <p:txBody>
          <a:bodyPr wrap="square" rtlCol="0">
            <a:spAutoFit/>
          </a:bodyPr>
          <a:lstStyle/>
          <a:p>
            <a:r>
              <a:rPr lang="en-US" dirty="0" err="1"/>
              <a:t>Berkson’s</a:t>
            </a:r>
            <a:r>
              <a:rPr lang="en-US" dirty="0"/>
              <a:t> Paradox</a:t>
            </a:r>
          </a:p>
        </p:txBody>
      </p:sp>
    </p:spTree>
    <p:extLst>
      <p:ext uri="{BB962C8B-B14F-4D97-AF65-F5344CB8AC3E}">
        <p14:creationId xmlns:p14="http://schemas.microsoft.com/office/powerpoint/2010/main" val="61789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9</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416787" y="6464096"/>
                <a:ext cx="6142617" cy="369332"/>
              </a:xfrm>
              <a:prstGeom prst="rect">
                <a:avLst/>
              </a:prstGeom>
              <a:noFill/>
            </p:spPr>
            <p:txBody>
              <a:bodyPr wrap="square" rtlCol="0">
                <a:spAutoFit/>
              </a:bodyPr>
              <a:lstStyle/>
              <a:p>
                <a:r>
                  <a:rPr lang="en-US" dirty="0"/>
                  <a:t>This graph suggests A is dependent on B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 </m:t>
                    </m:r>
                    <m:r>
                      <a:rPr lang="en-US" b="0" i="1" smtClean="0">
                        <a:latin typeface="Cambria Math" panose="02040503050406030204" pitchFamily="18" charset="0"/>
                      </a:rPr>
                      <m:t>𝐶</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416787" y="6464096"/>
                <a:ext cx="6142617" cy="369332"/>
              </a:xfrm>
              <a:prstGeom prst="rect">
                <a:avLst/>
              </a:prstGeom>
              <a:blipFill>
                <a:blip r:embed="rId3"/>
                <a:stretch>
                  <a:fillRect l="-794" t="-8197" b="-24590"/>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082CD264-4E08-12C1-99B5-E57467E47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87" y="4531366"/>
            <a:ext cx="96678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172A412-F36A-C7E2-2570-58DC69A7D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6395"/>
            <a:ext cx="8078993" cy="2854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5668BD-08A7-E125-0314-267AA95362CE}"/>
              </a:ext>
            </a:extLst>
          </p:cNvPr>
          <p:cNvSpPr txBox="1"/>
          <p:nvPr/>
        </p:nvSpPr>
        <p:spPr>
          <a:xfrm>
            <a:off x="118334" y="4218435"/>
            <a:ext cx="992465" cy="369332"/>
          </a:xfrm>
          <a:prstGeom prst="rect">
            <a:avLst/>
          </a:prstGeom>
          <a:noFill/>
        </p:spPr>
        <p:txBody>
          <a:bodyPr wrap="square" rtlCol="0">
            <a:spAutoFit/>
          </a:bodyPr>
          <a:lstStyle/>
          <a:p>
            <a:r>
              <a:rPr lang="en-US" b="1" u="sng" dirty="0"/>
              <a:t>Fork</a:t>
            </a:r>
          </a:p>
        </p:txBody>
      </p:sp>
      <p:sp>
        <p:nvSpPr>
          <p:cNvPr id="12" name="TextBox 11">
            <a:extLst>
              <a:ext uri="{FF2B5EF4-FFF2-40B4-BE49-F238E27FC236}">
                <a16:creationId xmlns:a16="http://schemas.microsoft.com/office/drawing/2014/main" id="{8A83D8E6-7C41-74F8-3FC0-967131E3EE38}"/>
              </a:ext>
            </a:extLst>
          </p:cNvPr>
          <p:cNvSpPr txBox="1"/>
          <p:nvPr/>
        </p:nvSpPr>
        <p:spPr>
          <a:xfrm>
            <a:off x="118334" y="24572"/>
            <a:ext cx="1807285" cy="369332"/>
          </a:xfrm>
          <a:prstGeom prst="rect">
            <a:avLst/>
          </a:prstGeom>
          <a:noFill/>
        </p:spPr>
        <p:txBody>
          <a:bodyPr wrap="square" rtlCol="0">
            <a:spAutoFit/>
          </a:bodyPr>
          <a:lstStyle/>
          <a:p>
            <a:r>
              <a:rPr lang="en-US" b="1" u="sng" dirty="0"/>
              <a:t>Collider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CA14CD-3667-B5F4-51BF-EE492853ECC9}"/>
                  </a:ext>
                </a:extLst>
              </p:cNvPr>
              <p:cNvSpPr txBox="1"/>
              <p:nvPr/>
            </p:nvSpPr>
            <p:spPr>
              <a:xfrm>
                <a:off x="215153" y="699247"/>
                <a:ext cx="7498080" cy="369332"/>
              </a:xfrm>
              <a:prstGeom prst="rect">
                <a:avLst/>
              </a:prstGeom>
              <a:noFill/>
            </p:spPr>
            <p:txBody>
              <a:bodyPr wrap="square" rtlCol="0">
                <a:spAutoFit/>
              </a:bodyPr>
              <a:lstStyle/>
              <a:p>
                <a:r>
                  <a:rPr lang="en-US" dirty="0"/>
                  <a:t>This graph suggests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𝑜𝑟</m:t>
                    </m:r>
                  </m:oMath>
                </a14:m>
                <a:r>
                  <a:rPr lang="en-US" dirty="0"/>
                  <a:t> </a:t>
                </a:r>
              </a:p>
            </p:txBody>
          </p:sp>
        </mc:Choice>
        <mc:Fallback xmlns="">
          <p:sp>
            <p:nvSpPr>
              <p:cNvPr id="13" name="TextBox 12">
                <a:extLst>
                  <a:ext uri="{FF2B5EF4-FFF2-40B4-BE49-F238E27FC236}">
                    <a16:creationId xmlns:a16="http://schemas.microsoft.com/office/drawing/2014/main" id="{4FCA14CD-3667-B5F4-51BF-EE492853ECC9}"/>
                  </a:ext>
                </a:extLst>
              </p:cNvPr>
              <p:cNvSpPr txBox="1">
                <a:spLocks noRot="1" noChangeAspect="1" noMove="1" noResize="1" noEditPoints="1" noAdjustHandles="1" noChangeArrowheads="1" noChangeShapeType="1" noTextEdit="1"/>
              </p:cNvSpPr>
              <p:nvPr/>
            </p:nvSpPr>
            <p:spPr>
              <a:xfrm>
                <a:off x="215153" y="699247"/>
                <a:ext cx="7498080" cy="369332"/>
              </a:xfrm>
              <a:prstGeom prst="rect">
                <a:avLst/>
              </a:prstGeom>
              <a:blipFill>
                <a:blip r:embed="rId6"/>
                <a:stretch>
                  <a:fillRect l="-650" t="-10000" b="-26667"/>
                </a:stretch>
              </a:blipFill>
            </p:spPr>
            <p:txBody>
              <a:bodyPr/>
              <a:lstStyle/>
              <a:p>
                <a:r>
                  <a:rPr lang="en-US">
                    <a:noFill/>
                  </a:rPr>
                  <a:t> </a:t>
                </a:r>
              </a:p>
            </p:txBody>
          </p:sp>
        </mc:Fallback>
      </mc:AlternateContent>
      <p:pic>
        <p:nvPicPr>
          <p:cNvPr id="5124" name="Picture 4">
            <a:extLst>
              <a:ext uri="{FF2B5EF4-FFF2-40B4-BE49-F238E27FC236}">
                <a16:creationId xmlns:a16="http://schemas.microsoft.com/office/drawing/2014/main" id="{B85CB4E2-9388-4CE6-56F4-D1A26A2805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024" y="743793"/>
            <a:ext cx="1076325" cy="31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4378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documentManagement/types"/>
    <ds:schemaRef ds:uri="http://purl.org/dc/elements/1.1/"/>
    <ds:schemaRef ds:uri="http://schemas.openxmlformats.org/package/2006/metadata/core-properties"/>
    <ds:schemaRef ds:uri="16c05727-aa75-4e4a-9b5f-8a80a1165891"/>
    <ds:schemaRef ds:uri="http://schemas.microsoft.com/office/infopath/2007/PartnerControls"/>
    <ds:schemaRef ds:uri="http://purl.org/dc/terms/"/>
    <ds:schemaRef ds:uri="71af3243-3dd4-4a8d-8c0d-dd76da1f02a5"/>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TM04033929[[fn=Slate]]</Template>
  <TotalTime>0</TotalTime>
  <Words>2858</Words>
  <Application>Microsoft Office PowerPoint</Application>
  <PresentationFormat>Widescreen</PresentationFormat>
  <Paragraphs>358</Paragraphs>
  <Slides>36</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-apple-system</vt:lpstr>
      <vt:lpstr>Arial</vt:lpstr>
      <vt:lpstr>Calibri</vt:lpstr>
      <vt:lpstr>Calibri Light</vt:lpstr>
      <vt:lpstr>Cambria Math</vt:lpstr>
      <vt:lpstr>Söhne</vt:lpstr>
      <vt:lpstr>Wingdings</vt:lpstr>
      <vt:lpstr>Office Theme</vt:lpstr>
      <vt:lpstr>Intro to causality</vt:lpstr>
      <vt:lpstr>Agenda</vt:lpstr>
      <vt:lpstr>PowerPoint Presentation</vt:lpstr>
      <vt:lpstr>MOTIVATION</vt:lpstr>
      <vt:lpstr>MOTIVATION</vt:lpstr>
      <vt:lpstr>MOTIVATION</vt:lpstr>
      <vt:lpstr>MOTIVATION</vt:lpstr>
      <vt:lpstr>MOTIVATION</vt:lpstr>
      <vt:lpstr>MOTIVATION</vt:lpstr>
      <vt:lpstr>PowerPoint Presentation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2020-08-19T22:58:34Z</dcterms:created>
  <dcterms:modified xsi:type="dcterms:W3CDTF">2023-05-30T04:00:52Z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